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5.xml" ContentType="application/vnd.openxmlformats-officedocument.themeOverrid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6.xml" ContentType="application/vnd.openxmlformats-officedocument.themeOverride+xml"/>
  <Override PartName="/ppt/notesSlides/notesSlide31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92" r:id="rId3"/>
    <p:sldId id="300" r:id="rId4"/>
    <p:sldId id="312" r:id="rId5"/>
    <p:sldId id="259" r:id="rId6"/>
    <p:sldId id="316" r:id="rId7"/>
    <p:sldId id="318" r:id="rId8"/>
    <p:sldId id="314" r:id="rId9"/>
    <p:sldId id="315" r:id="rId10"/>
    <p:sldId id="293" r:id="rId11"/>
    <p:sldId id="290" r:id="rId12"/>
    <p:sldId id="289" r:id="rId13"/>
    <p:sldId id="288" r:id="rId14"/>
    <p:sldId id="296" r:id="rId15"/>
    <p:sldId id="295" r:id="rId16"/>
    <p:sldId id="299" r:id="rId17"/>
    <p:sldId id="306" r:id="rId18"/>
    <p:sldId id="302" r:id="rId19"/>
    <p:sldId id="309" r:id="rId20"/>
    <p:sldId id="308" r:id="rId21"/>
    <p:sldId id="331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82" r:id="rId34"/>
    <p:sldId id="330" r:id="rId35"/>
  </p:sldIdLst>
  <p:sldSz cx="12192000" cy="6858000"/>
  <p:notesSz cx="6810375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in Imamović" initials="SI" lastIdx="6" clrIdx="0">
    <p:extLst>
      <p:ext uri="{19B8F6BF-5375-455C-9EA6-DF929625EA0E}">
        <p15:presenceInfo xmlns:p15="http://schemas.microsoft.com/office/powerpoint/2012/main" userId="S-1-5-21-1729248135-91391278-1510152021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8511" autoAdjust="0"/>
  </p:normalViewPr>
  <p:slideViewPr>
    <p:cSldViewPr snapToGrid="0">
      <p:cViewPr varScale="1">
        <p:scale>
          <a:sx n="97" d="100"/>
          <a:sy n="97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vir.juljevic.FZS\Desktop\haris%20za%20press\podaci%20za%20prezentaciju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vir.juljevic.FZS\Desktop\haris%20za%20press\podaci%20za%20prezentaciju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sz="1000" b="0">
                <a:latin typeface="Arial Narrow" pitchFamily="34" charset="0"/>
              </a:rPr>
              <a:t>hilj. KM</a:t>
            </a:r>
          </a:p>
        </c:rich>
      </c:tx>
      <c:layout>
        <c:manualLayout>
          <c:xMode val="edge"/>
          <c:yMode val="edge"/>
          <c:x val="8.5886939571150095E-2"/>
          <c:y val="2.535657264325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'slajd1 (3)'!$A$8</c:f>
              <c:strCache>
                <c:ptCount val="1"/>
                <c:pt idx="0">
                  <c:v>Izvoz</c:v>
                </c:pt>
              </c:strCache>
            </c:strRef>
          </c:tx>
          <c:cat>
            <c:strRef>
              <c:f>'slajd1 (3)'!$B$6:$F$7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'slajd1 (3)'!$B$8:$F$8</c:f>
              <c:numCache>
                <c:formatCode>#,##0</c:formatCode>
                <c:ptCount val="5"/>
                <c:pt idx="0">
                  <c:v>5248525</c:v>
                </c:pt>
                <c:pt idx="1">
                  <c:v>5333143</c:v>
                </c:pt>
                <c:pt idx="2">
                  <c:v>5778906</c:v>
                </c:pt>
                <c:pt idx="3">
                  <c:v>6148081</c:v>
                </c:pt>
                <c:pt idx="4">
                  <c:v>6259782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'slajd1 (3)'!$A$9</c:f>
              <c:strCache>
                <c:ptCount val="1"/>
                <c:pt idx="0">
                  <c:v>Uvoz</c:v>
                </c:pt>
              </c:strCache>
            </c:strRef>
          </c:tx>
          <c:cat>
            <c:strRef>
              <c:f>'slajd1 (3)'!$B$6:$F$7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'slajd1 (3)'!$B$9:$F$9</c:f>
              <c:numCache>
                <c:formatCode>#,##0</c:formatCode>
                <c:ptCount val="5"/>
                <c:pt idx="0">
                  <c:v>9972635</c:v>
                </c:pt>
                <c:pt idx="1">
                  <c:v>9832197</c:v>
                </c:pt>
                <c:pt idx="2">
                  <c:v>10354092</c:v>
                </c:pt>
                <c:pt idx="3">
                  <c:v>10681387</c:v>
                </c:pt>
                <c:pt idx="4">
                  <c:v>10925903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10696"/>
        <c:axId val="173311080"/>
      </c:lineChart>
      <c:catAx>
        <c:axId val="173310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173311080"/>
        <c:crosses val="autoZero"/>
        <c:auto val="1"/>
        <c:lblAlgn val="ctr"/>
        <c:lblOffset val="100"/>
        <c:noMultiLvlLbl val="0"/>
      </c:catAx>
      <c:valAx>
        <c:axId val="1733110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173310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 Narrow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530230318843283E-2"/>
          <c:y val="3.993343728371572E-2"/>
          <c:w val="0.80573902374629203"/>
          <c:h val="0.84482907405783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slide3!$C$13</c:f>
              <c:strCache>
                <c:ptCount val="1"/>
                <c:pt idx="0">
                  <c:v>I-X 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slide3!$B$14:$B$18</c:f>
              <c:strCache>
                <c:ptCount val="5"/>
                <c:pt idx="0">
                  <c:v>HRVATSKA</c:v>
                </c:pt>
                <c:pt idx="1">
                  <c:v>NJEMAČKA</c:v>
                </c:pt>
                <c:pt idx="2">
                  <c:v>ITALIJA</c:v>
                </c:pt>
                <c:pt idx="3">
                  <c:v>SRBIJA</c:v>
                </c:pt>
                <c:pt idx="4">
                  <c:v>KINA</c:v>
                </c:pt>
              </c:strCache>
            </c:strRef>
          </c:cat>
          <c:val>
            <c:numRef>
              <c:f>slide3!$C$14:$C$18</c:f>
              <c:numCache>
                <c:formatCode>General</c:formatCode>
                <c:ptCount val="5"/>
                <c:pt idx="0">
                  <c:v>12.5</c:v>
                </c:pt>
                <c:pt idx="1">
                  <c:v>12.4</c:v>
                </c:pt>
                <c:pt idx="2">
                  <c:v>11.9</c:v>
                </c:pt>
                <c:pt idx="3">
                  <c:v>7.7</c:v>
                </c:pt>
                <c:pt idx="4">
                  <c:v>6.8</c:v>
                </c:pt>
              </c:numCache>
            </c:numRef>
          </c:val>
        </c:ser>
        <c:ser>
          <c:idx val="1"/>
          <c:order val="1"/>
          <c:tx>
            <c:strRef>
              <c:f>slide3!$D$13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slide3!$B$14:$B$18</c:f>
              <c:strCache>
                <c:ptCount val="5"/>
                <c:pt idx="0">
                  <c:v>HRVATSKA</c:v>
                </c:pt>
                <c:pt idx="1">
                  <c:v>NJEMAČKA</c:v>
                </c:pt>
                <c:pt idx="2">
                  <c:v>ITALIJA</c:v>
                </c:pt>
                <c:pt idx="3">
                  <c:v>SRBIJA</c:v>
                </c:pt>
                <c:pt idx="4">
                  <c:v>KINA</c:v>
                </c:pt>
              </c:strCache>
            </c:strRef>
          </c:cat>
          <c:val>
            <c:numRef>
              <c:f>slide3!$D$14:$D$18</c:f>
              <c:numCache>
                <c:formatCode>0.0</c:formatCode>
                <c:ptCount val="5"/>
                <c:pt idx="0">
                  <c:v>12.553644307477377</c:v>
                </c:pt>
                <c:pt idx="1">
                  <c:v>13.601685828622129</c:v>
                </c:pt>
                <c:pt idx="2">
                  <c:v>12.152139736184735</c:v>
                </c:pt>
                <c:pt idx="3">
                  <c:v>7.6954371643240842</c:v>
                </c:pt>
                <c:pt idx="4">
                  <c:v>7.1780611634571532</c:v>
                </c:pt>
              </c:numCache>
            </c:numRef>
          </c:val>
        </c:ser>
        <c:ser>
          <c:idx val="2"/>
          <c:order val="2"/>
          <c:tx>
            <c:strRef>
              <c:f>slide3!$E$13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slide3!$B$14:$B$18</c:f>
              <c:strCache>
                <c:ptCount val="5"/>
                <c:pt idx="0">
                  <c:v>HRVATSKA</c:v>
                </c:pt>
                <c:pt idx="1">
                  <c:v>NJEMAČKA</c:v>
                </c:pt>
                <c:pt idx="2">
                  <c:v>ITALIJA</c:v>
                </c:pt>
                <c:pt idx="3">
                  <c:v>SRBIJA</c:v>
                </c:pt>
                <c:pt idx="4">
                  <c:v>KINA</c:v>
                </c:pt>
              </c:strCache>
            </c:strRef>
          </c:cat>
          <c:val>
            <c:numRef>
              <c:f>slide3!$E$14:$E$18</c:f>
              <c:numCache>
                <c:formatCode>0.0</c:formatCode>
                <c:ptCount val="5"/>
                <c:pt idx="0" formatCode="General">
                  <c:v>13.6</c:v>
                </c:pt>
                <c:pt idx="1">
                  <c:v>13</c:v>
                </c:pt>
                <c:pt idx="2" formatCode="General">
                  <c:v>11.2</c:v>
                </c:pt>
                <c:pt idx="3" formatCode="General">
                  <c:v>7.5</c:v>
                </c:pt>
                <c:pt idx="4" formatCode="General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71192"/>
        <c:axId val="227071584"/>
      </c:barChart>
      <c:catAx>
        <c:axId val="227071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227071584"/>
        <c:crosses val="autoZero"/>
        <c:auto val="1"/>
        <c:lblAlgn val="ctr"/>
        <c:lblOffset val="100"/>
        <c:noMultiLvlLbl val="0"/>
      </c:catAx>
      <c:valAx>
        <c:axId val="227071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227071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6550653061857"/>
          <c:y val="0.29090688032511336"/>
          <c:w val="9.9200173942754197E-2"/>
          <c:h val="0.329445267608182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6666666666663E-2"/>
          <c:y val="0.23223567690718894"/>
          <c:w val="0.86111111111111116"/>
          <c:h val="0.53808530056283044"/>
        </c:manualLayout>
      </c:layout>
      <c:pie3DChart>
        <c:varyColors val="1"/>
        <c:ser>
          <c:idx val="0"/>
          <c:order val="0"/>
          <c:tx>
            <c:strRef>
              <c:f>'T-2'!$O$73</c:f>
              <c:strCache>
                <c:ptCount val="1"/>
                <c:pt idx="0">
                  <c:v>Neaktivni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6975721784776898E-2"/>
                  <c:y val="-9.230306530694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70034995625532E-2"/>
                  <c:y val="7.525836359242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'T-2'!$N$74:$N$75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'T-2'!$O$74:$O$75</c:f>
              <c:numCache>
                <c:formatCode>0.0</c:formatCode>
                <c:ptCount val="2"/>
                <c:pt idx="0">
                  <c:v>48.416951066211986</c:v>
                </c:pt>
                <c:pt idx="1">
                  <c:v>70.651371369504218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'T-2'!$O$68</c:f>
              <c:strCache>
                <c:ptCount val="1"/>
                <c:pt idx="0">
                  <c:v>Aktivni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9301181102362211E-3"/>
                  <c:y val="-5.87973899095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552493438320212E-2"/>
                  <c:y val="-1.728382910469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bs-Latn-BA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'T-2'!$N$69:$N$70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'T-2'!$O$69:$O$70</c:f>
              <c:numCache>
                <c:formatCode>0.0</c:formatCode>
                <c:ptCount val="2"/>
                <c:pt idx="0">
                  <c:v>51.583048933788014</c:v>
                </c:pt>
                <c:pt idx="1">
                  <c:v>29.348628630495778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Stope aktivnosti,</a:t>
            </a:r>
            <a:r>
              <a:rPr lang="bs-Latn-BA" sz="2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zaposlenosti i nezaposlenosti</a:t>
            </a:r>
            <a:r>
              <a:rPr lang="bs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bs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06178915135608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2557629942613159E-2"/>
          <c:y val="0.11554724235439282"/>
          <c:w val="0.94675178723564135"/>
          <c:h val="0.73849324828736562"/>
        </c:manualLayout>
      </c:layout>
      <c:lineChart>
        <c:grouping val="standard"/>
        <c:varyColors val="0"/>
        <c:ser>
          <c:idx val="0"/>
          <c:order val="0"/>
          <c:tx>
            <c:strRef>
              <c:f>' T-1 '!$A$17</c:f>
              <c:strCache>
                <c:ptCount val="1"/>
                <c:pt idx="0">
                  <c:v>Stopa aktivnosti (15+)
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8794842790772456E-3"/>
                  <c:y val="2.4935240366554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31614263590897E-3"/>
                  <c:y val="2.4935240366554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31614263590897E-3"/>
                  <c:y val="3.6017569418356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830742440171021E-17"/>
                  <c:y val="3.878815168130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589685581544434E-3"/>
                  <c:y val="4.1558733944257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T-1 '!$B$16:$G$16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 T-1 '!$B$17:$G$17</c:f>
              <c:numCache>
                <c:formatCode>General</c:formatCode>
                <c:ptCount val="6"/>
                <c:pt idx="0">
                  <c:v>42.4</c:v>
                </c:pt>
                <c:pt idx="1">
                  <c:v>41.8</c:v>
                </c:pt>
                <c:pt idx="2">
                  <c:v>42.1</c:v>
                </c:pt>
                <c:pt idx="3" formatCode="#,##0.0">
                  <c:v>42.6</c:v>
                </c:pt>
                <c:pt idx="4" formatCode="#,##0.0">
                  <c:v>41</c:v>
                </c:pt>
                <c:pt idx="5" formatCode="#,##0.0">
                  <c:v>40.200000000000003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 T-1 '!$A$18</c:f>
              <c:strCache>
                <c:ptCount val="1"/>
                <c:pt idx="0">
                  <c:v>Stopa zaposlenosti (15+)
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589685581545623E-3"/>
                  <c:y val="-4.155873394425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94842790772694E-3"/>
                  <c:y val="-3.6017569418356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31614263591846E-3"/>
                  <c:y val="-3.878815168130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638452837231902E-2"/>
                  <c:y val="-4.7099898470158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726457054364541E-3"/>
                  <c:y val="-3.878815168130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T-1 '!$B$16:$G$16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 T-1 '!$B$18:$G$18</c:f>
              <c:numCache>
                <c:formatCode>General</c:formatCode>
                <c:ptCount val="6"/>
                <c:pt idx="0" formatCode="0.0">
                  <c:v>30</c:v>
                </c:pt>
                <c:pt idx="1">
                  <c:v>30.3</c:v>
                </c:pt>
                <c:pt idx="2">
                  <c:v>30.2</c:v>
                </c:pt>
                <c:pt idx="3" formatCode="#,##0.0">
                  <c:v>30.2</c:v>
                </c:pt>
                <c:pt idx="4" formatCode="#,##0.0">
                  <c:v>30.5</c:v>
                </c:pt>
                <c:pt idx="5" formatCode="#,##0.0">
                  <c:v>32.200000000000003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 T-1 '!$A$19</c:f>
              <c:strCache>
                <c:ptCount val="1"/>
                <c:pt idx="0">
                  <c:v>Stopa nezaposlenosti (15+)
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312779907081783E-2"/>
                  <c:y val="3.324698715540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94842790772694E-3"/>
                  <c:y val="4.7099898470158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155873394425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830742440171021E-17"/>
                  <c:y val="5.264106299605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726457054364541E-3"/>
                  <c:y val="5.264106299605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T-1 '!$B$16:$G$16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 T-1 '!$B$19:$G$19</c:f>
              <c:numCache>
                <c:formatCode>General</c:formatCode>
                <c:ptCount val="6"/>
                <c:pt idx="0">
                  <c:v>29.4</c:v>
                </c:pt>
                <c:pt idx="1">
                  <c:v>27.6</c:v>
                </c:pt>
                <c:pt idx="2">
                  <c:v>28.4</c:v>
                </c:pt>
                <c:pt idx="3" formatCode="#,##0.0">
                  <c:v>29.1</c:v>
                </c:pt>
                <c:pt idx="4" formatCode="#,##0.0">
                  <c:v>25.6</c:v>
                </c:pt>
                <c:pt idx="5" formatCode="#,##0.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916456"/>
        <c:axId val="230916848"/>
      </c:lineChart>
      <c:catAx>
        <c:axId val="23091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0916848"/>
        <c:crosses val="autoZero"/>
        <c:auto val="1"/>
        <c:lblAlgn val="ctr"/>
        <c:lblOffset val="100"/>
        <c:noMultiLvlLbl val="0"/>
      </c:catAx>
      <c:valAx>
        <c:axId val="23091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091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87878787878788E-2"/>
          <c:y val="0.17225603800134162"/>
          <c:w val="0.94444444444444442"/>
          <c:h val="0.6629108864796865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99009782868047"/>
          <c:y val="0.90608788580667265"/>
          <c:w val="0.42484808717092171"/>
          <c:h val="9.3912114193327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38910761154853"/>
          <c:y val="0.8616892680081657"/>
          <c:w val="0.44233289588801405"/>
          <c:h val="0.11053295421405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'T-6'!$E$23</c:f>
              <c:strCache>
                <c:ptCount val="1"/>
                <c:pt idx="0">
                  <c:v>Zaposleni prema statusu u zaposlenosti za 2017. godinu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8759375588517493E-2"/>
                  <c:y val="5.0741146405867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97430404528744E-2"/>
                  <c:y val="-5.1428435331754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855998917791494E-3"/>
                  <c:y val="-2.02404320393455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'T-6'!$A$24:$D$26</c:f>
              <c:strCache>
                <c:ptCount val="3"/>
                <c:pt idx="0">
                  <c:v>Zaposlenici</c:v>
                </c:pt>
                <c:pt idx="1">
                  <c:v>Samozaposleni </c:v>
                </c:pt>
                <c:pt idx="2">
                  <c:v>Neplaćeni pomažući članovi 
</c:v>
                </c:pt>
              </c:strCache>
            </c:strRef>
          </c:cat>
          <c:val>
            <c:numRef>
              <c:f>'T-6'!$E$24:$E$26</c:f>
              <c:numCache>
                <c:formatCode>0.0</c:formatCode>
                <c:ptCount val="3"/>
                <c:pt idx="0">
                  <c:v>81.165554363735524</c:v>
                </c:pt>
                <c:pt idx="1">
                  <c:v>16.680622814385575</c:v>
                </c:pt>
                <c:pt idx="2" formatCode="\(0.0\)">
                  <c:v>2.1538228218788902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'T-7'!$G$22</c:f>
              <c:strCache>
                <c:ptCount val="1"/>
                <c:pt idx="0">
                  <c:v>Zaposleni prema grupama područja djelatnosti i spolu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3293368161915324E-3"/>
                  <c:y val="-8.461278107530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181001413155075E-3"/>
                  <c:y val="-0.17958910779011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135493206547276E-2"/>
                  <c:y val="-1.3955110736558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'T-7'!$F$23:$F$25</c:f>
              <c:strCache>
                <c:ptCount val="3"/>
                <c:pt idx="0">
                  <c:v>Uslužne djelatnosti </c:v>
                </c:pt>
                <c:pt idx="1">
                  <c:v>Nepoljoprivredne </c:v>
                </c:pt>
                <c:pt idx="2">
                  <c:v>Poljoprivredne </c:v>
                </c:pt>
              </c:strCache>
            </c:strRef>
          </c:cat>
          <c:val>
            <c:numRef>
              <c:f>'T-7'!$G$23:$G$25</c:f>
              <c:numCache>
                <c:formatCode>0.0</c:formatCode>
                <c:ptCount val="3"/>
                <c:pt idx="0">
                  <c:v>55.456680563710222</c:v>
                </c:pt>
                <c:pt idx="1">
                  <c:v>32.696342498058293</c:v>
                </c:pt>
                <c:pt idx="2">
                  <c:v>11.846976938231476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748783192077124E-2"/>
          <c:y val="0.81897350898938714"/>
          <c:w val="0.94998214721966434"/>
          <c:h val="0.15976482946628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400" dirty="0"/>
              <a:t>Zaposleni prema najvišoj završenoj školskoj spremi za 2017. </a:t>
            </a:r>
            <a:r>
              <a:rPr lang="pl-PL" sz="1400" dirty="0" smtClean="0"/>
              <a:t>godinu (%)</a:t>
            </a:r>
            <a:endParaRPr lang="pl-PL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791366906474821E-2"/>
          <c:y val="0.197277628032345"/>
          <c:w val="0.96043165467625902"/>
          <c:h val="0.56393891801260687"/>
        </c:manualLayout>
      </c:layout>
      <c:pie3DChart>
        <c:varyColors val="1"/>
        <c:ser>
          <c:idx val="0"/>
          <c:order val="0"/>
          <c:tx>
            <c:strRef>
              <c:f>'T-9'!$B$20</c:f>
              <c:strCache>
                <c:ptCount val="1"/>
                <c:pt idx="0">
                  <c:v>Zaposleni prema najvišoj završenoj školskoj spremi za 2017. godinu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5.5740920698962877E-3"/>
                  <c:y val="-1.2218177784374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256801737632687E-2"/>
                  <c:y val="-2.44465847408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199999915918281E-3"/>
                  <c:y val="-1.85954983004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'T-9'!$A$21:$A$23</c:f>
              <c:strCache>
                <c:ptCount val="3"/>
                <c:pt idx="0">
                  <c:v>Osnovna škola i manje 
</c:v>
                </c:pt>
                <c:pt idx="1">
                  <c:v>Srednja škola 
</c:v>
                </c:pt>
                <c:pt idx="2">
                  <c:v>Viša, visoka škola, magisterij, doktorat 
</c:v>
                </c:pt>
              </c:strCache>
            </c:strRef>
          </c:cat>
          <c:val>
            <c:numRef>
              <c:f>'T-9'!$B$21:$B$23</c:f>
              <c:numCache>
                <c:formatCode>0.0</c:formatCode>
                <c:ptCount val="3"/>
                <c:pt idx="0">
                  <c:v>13.854228843848093</c:v>
                </c:pt>
                <c:pt idx="1">
                  <c:v>67.927512032659891</c:v>
                </c:pt>
                <c:pt idx="2">
                  <c:v>18.218259123492007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21821177703506486"/>
          <c:y val="0.79356155952204088"/>
          <c:w val="0.57436767121735677"/>
          <c:h val="0.20643846662356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 err="1"/>
              <a:t>Nezaposleni</a:t>
            </a:r>
            <a:r>
              <a:rPr lang="en-US" sz="1400" dirty="0"/>
              <a:t> </a:t>
            </a:r>
            <a:r>
              <a:rPr lang="en-US" sz="1400" dirty="0" err="1"/>
              <a:t>prema</a:t>
            </a:r>
            <a:r>
              <a:rPr lang="en-US" sz="1400" dirty="0"/>
              <a:t> </a:t>
            </a:r>
            <a:r>
              <a:rPr lang="en-US" sz="1400" dirty="0" err="1"/>
              <a:t>najvišoj</a:t>
            </a:r>
            <a:r>
              <a:rPr lang="en-US" sz="1400" dirty="0"/>
              <a:t> </a:t>
            </a:r>
            <a:r>
              <a:rPr lang="en-US" sz="1400" dirty="0" err="1"/>
              <a:t>završenoj</a:t>
            </a:r>
            <a:r>
              <a:rPr lang="en-US" sz="1400" dirty="0"/>
              <a:t> </a:t>
            </a:r>
            <a:r>
              <a:rPr lang="en-US" sz="1400" dirty="0" err="1"/>
              <a:t>školskoj</a:t>
            </a:r>
            <a:r>
              <a:rPr lang="en-US" sz="1400" dirty="0"/>
              <a:t> </a:t>
            </a:r>
            <a:r>
              <a:rPr lang="en-US" sz="1400" dirty="0" err="1" smtClean="0"/>
              <a:t>spremi</a:t>
            </a:r>
            <a:r>
              <a:rPr lang="bs-Latn-BA" sz="1400" dirty="0" smtClean="0"/>
              <a:t> za 2017. godinu (%)</a:t>
            </a:r>
            <a:endParaRPr lang="en-US" sz="1400" dirty="0"/>
          </a:p>
        </c:rich>
      </c:tx>
      <c:layout>
        <c:manualLayout>
          <c:xMode val="edge"/>
          <c:yMode val="edge"/>
          <c:x val="0.15131149300865085"/>
          <c:y val="8.81410089577638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'T-11'!$B$20</c:f>
              <c:strCache>
                <c:ptCount val="1"/>
                <c:pt idx="0">
                  <c:v>Nezaposleni prema najvišoj završenoj školskoj spremi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4482720909886264E-3"/>
                  <c:y val="-2.60615339749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44400699912508E-2"/>
                  <c:y val="5.1611256926217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385826771653544E-2"/>
                  <c:y val="-2.78375619714202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'T-11'!$A$21:$A$23</c:f>
              <c:strCache>
                <c:ptCount val="3"/>
                <c:pt idx="0">
                  <c:v>Osnovna škola i manje 
</c:v>
                </c:pt>
                <c:pt idx="1">
                  <c:v>Srednja škola 
</c:v>
                </c:pt>
                <c:pt idx="2">
                  <c:v>Viša, visoka škola, magisterij, doktorat 
</c:v>
                </c:pt>
              </c:strCache>
            </c:strRef>
          </c:cat>
          <c:val>
            <c:numRef>
              <c:f>'T-11'!$B$21:$B$23</c:f>
              <c:numCache>
                <c:formatCode>0.0</c:formatCode>
                <c:ptCount val="3"/>
                <c:pt idx="0" formatCode="0">
                  <c:v>15</c:v>
                </c:pt>
                <c:pt idx="1">
                  <c:v>72.939738186739064</c:v>
                </c:pt>
                <c:pt idx="2">
                  <c:v>12.066136865610154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93207904091686"/>
          <c:y val="0.81687907261778103"/>
          <c:w val="0.61849265324811253"/>
          <c:h val="0.16549272559066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itchFamily="34" charset="0"/>
              </a:defRPr>
            </a:pPr>
            <a:r>
              <a:rPr lang="en-US" sz="1600" dirty="0" err="1" smtClean="0"/>
              <a:t>Pokrivenost</a:t>
            </a:r>
            <a:r>
              <a:rPr lang="en-US" sz="1600" dirty="0" smtClean="0"/>
              <a:t> </a:t>
            </a:r>
            <a:r>
              <a:rPr lang="en-US" sz="1600" dirty="0" err="1"/>
              <a:t>uvoza</a:t>
            </a:r>
            <a:r>
              <a:rPr lang="en-US" sz="1600" dirty="0"/>
              <a:t> </a:t>
            </a:r>
            <a:r>
              <a:rPr lang="en-US" sz="1600" dirty="0" err="1"/>
              <a:t>izvozom</a:t>
            </a:r>
            <a:r>
              <a:rPr lang="en-US" sz="1600" dirty="0"/>
              <a:t> </a:t>
            </a:r>
            <a:r>
              <a:rPr lang="bs-Latn-BA" sz="1600" dirty="0" smtClean="0"/>
              <a:t>u </a:t>
            </a:r>
            <a:r>
              <a:rPr lang="en-US" sz="1600" dirty="0" smtClean="0"/>
              <a:t>%</a:t>
            </a:r>
            <a:r>
              <a:rPr lang="bs-Latn-BA" sz="1600" dirty="0" smtClean="0"/>
              <a:t>, 2012-2016 - </a:t>
            </a:r>
            <a:r>
              <a:rPr lang="bs-Latn-BA" sz="1600" b="1" i="0" u="none" strike="noStrike" baseline="0" dirty="0" smtClean="0">
                <a:effectLst/>
              </a:rPr>
              <a:t>grafikon 2.</a:t>
            </a:r>
            <a:r>
              <a:rPr lang="bs-Latn-BA" sz="1600" dirty="0" smtClean="0"/>
              <a:t> </a:t>
            </a:r>
            <a:endParaRPr 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pokrivenost!$A$5</c:f>
              <c:strCache>
                <c:ptCount val="1"/>
                <c:pt idx="0">
                  <c:v>Pokrivenost uvoza izvozom (%)</c:v>
                </c:pt>
              </c:strCache>
            </c:strRef>
          </c:tx>
          <c:marker>
            <c:symbol val="square"/>
            <c:size val="8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pokrivenost!$B$4:$F$4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pokrivenost!$B$5:$F$5</c:f>
              <c:numCache>
                <c:formatCode>0.0</c:formatCode>
                <c:ptCount val="5"/>
                <c:pt idx="0">
                  <c:v>52.6</c:v>
                </c:pt>
                <c:pt idx="1">
                  <c:v>56.28</c:v>
                </c:pt>
                <c:pt idx="2">
                  <c:v>55.812774311837288</c:v>
                </c:pt>
                <c:pt idx="3">
                  <c:v>57.558826395860386</c:v>
                </c:pt>
                <c:pt idx="4">
                  <c:v>57.293040218277611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43744"/>
        <c:axId val="173228544"/>
      </c:lineChart>
      <c:catAx>
        <c:axId val="17164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173228544"/>
        <c:crosses val="autoZero"/>
        <c:auto val="1"/>
        <c:lblAlgn val="ctr"/>
        <c:lblOffset val="100"/>
        <c:noMultiLvlLbl val="0"/>
      </c:catAx>
      <c:valAx>
        <c:axId val="173228544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171643744"/>
        <c:crosses val="autoZero"/>
        <c:crossBetween val="between"/>
        <c:majorUnit val="2"/>
      </c:valAx>
      <c:spPr>
        <a:noFill/>
        <a:ln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IZVOZ  I-X </a:t>
            </a:r>
            <a:r>
              <a:rPr lang="bs-Latn-BA" dirty="0" smtClean="0"/>
              <a:t>2017 – grafikon 3.</a:t>
            </a:r>
            <a:endParaRPr lang="bs-Latn-BA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632515312638872"/>
          <c:y val="0.26767085201793722"/>
          <c:w val="0.41281681857591679"/>
          <c:h val="0.63541554559043345"/>
        </c:manualLayout>
      </c:layout>
      <c:pieChart>
        <c:varyColors val="1"/>
        <c:ser>
          <c:idx val="0"/>
          <c:order val="0"/>
          <c:tx>
            <c:strRef>
              <c:f>dod1_EX!$H$8</c:f>
              <c:strCache>
                <c:ptCount val="1"/>
                <c:pt idx="0">
                  <c:v>I-X 2017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3023004477381506E-2"/>
                  <c:y val="-3.7256944444444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711185308848081E-2"/>
                  <c:y val="-4.1666666666666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88981636060015E-2"/>
                  <c:y val="-9.25925925925925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84084585420144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67782549651484E-2"/>
                  <c:y val="9.3004484304932738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dod1_EX!$G$9:$G$13</c:f>
              <c:strCache>
                <c:ptCount val="5"/>
                <c:pt idx="0">
                  <c:v>Hrana, žive životinje, ulja, masti i voskovi životinjskog i biljnog porijekla, pića i duhan</c:v>
                </c:pt>
                <c:pt idx="1">
                  <c:v>Sirove materije nejestive, osim goriva</c:v>
                </c:pt>
                <c:pt idx="2">
                  <c:v>Mineralna goriva, maziva i srodni proizvodi</c:v>
                </c:pt>
                <c:pt idx="3">
                  <c:v>Hemijski proizvodi</c:v>
                </c:pt>
                <c:pt idx="4">
                  <c:v>Indistrijski proizvodi, mašine i transportna sredstva</c:v>
                </c:pt>
              </c:strCache>
            </c:strRef>
          </c:cat>
          <c:val>
            <c:numRef>
              <c:f>dod1_EX!$H$9:$H$13</c:f>
              <c:numCache>
                <c:formatCode>0.0</c:formatCode>
                <c:ptCount val="5"/>
                <c:pt idx="0">
                  <c:v>5.5498937917757081</c:v>
                </c:pt>
                <c:pt idx="1">
                  <c:v>7.2356672394187154</c:v>
                </c:pt>
                <c:pt idx="2">
                  <c:v>7.0306233434743541</c:v>
                </c:pt>
                <c:pt idx="3">
                  <c:v>8.2980838384618547</c:v>
                </c:pt>
                <c:pt idx="4">
                  <c:v>71.885213534869834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s-Latn-BA" dirty="0"/>
              <a:t>UVOZ  </a:t>
            </a:r>
            <a:r>
              <a:rPr lang="en-US" dirty="0"/>
              <a:t>I-X </a:t>
            </a:r>
            <a:r>
              <a:rPr lang="en-US" dirty="0" smtClean="0"/>
              <a:t>2017</a:t>
            </a:r>
            <a:r>
              <a:rPr lang="bs-Latn-BA" dirty="0" smtClean="0"/>
              <a:t> – grafikon 4.</a:t>
            </a:r>
            <a:endParaRPr lang="en-US" dirty="0"/>
          </a:p>
        </c:rich>
      </c:tx>
      <c:layout>
        <c:manualLayout>
          <c:xMode val="edge"/>
          <c:yMode val="edge"/>
          <c:x val="0.24903566010573125"/>
          <c:y val="1.1361057693597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375480681193921"/>
          <c:y val="0.2374913808443436"/>
          <c:w val="0.3070505655133518"/>
          <c:h val="0.5873209439921705"/>
        </c:manualLayout>
      </c:layout>
      <c:pieChart>
        <c:varyColors val="1"/>
        <c:ser>
          <c:idx val="0"/>
          <c:order val="0"/>
          <c:tx>
            <c:strRef>
              <c:f>dod2_IM!$H$5</c:f>
              <c:strCache>
                <c:ptCount val="1"/>
                <c:pt idx="0">
                  <c:v>I - X 2017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1.7441860465116279E-2"/>
                  <c:y val="-1.39616081427323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3798449612403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41860465116279E-2"/>
                  <c:y val="2.32693469045539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627906976744186E-2"/>
                  <c:y val="3.25770856663754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899224806201549E-3"/>
                  <c:y val="-5.11925631900185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dod2_IM!$G$6:$G$10</c:f>
              <c:strCache>
                <c:ptCount val="5"/>
                <c:pt idx="0">
                  <c:v>Hrana, žive životinje, ulja, masti i voskovi životinjskog i biljnog porijekla, pića i duhan</c:v>
                </c:pt>
                <c:pt idx="1">
                  <c:v>Sirove materije nejestive, osim goriva</c:v>
                </c:pt>
                <c:pt idx="2">
                  <c:v>Mineralna goriva, maziva i srodni proizvodi</c:v>
                </c:pt>
                <c:pt idx="3">
                  <c:v>Hemijski proizvodi</c:v>
                </c:pt>
                <c:pt idx="4">
                  <c:v>Indistrijski proizvodi, razvrstani po sirovinama, mašine i transportna sredstva</c:v>
                </c:pt>
              </c:strCache>
            </c:strRef>
          </c:cat>
          <c:val>
            <c:numRef>
              <c:f>dod2_IM!$H$6:$H$10</c:f>
              <c:numCache>
                <c:formatCode>0.0</c:formatCode>
                <c:ptCount val="5"/>
                <c:pt idx="0">
                  <c:v>14.661847439472242</c:v>
                </c:pt>
                <c:pt idx="1">
                  <c:v>2.2138081417575912</c:v>
                </c:pt>
                <c:pt idx="2">
                  <c:v>14.304720340699154</c:v>
                </c:pt>
                <c:pt idx="3">
                  <c:v>12.564698543916894</c:v>
                </c:pt>
                <c:pt idx="4">
                  <c:v>56.254906053608714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bs-Latn-BA" sz="1000" b="0" dirty="0">
                <a:latin typeface="Arial Narrow" pitchFamily="34" charset="0"/>
              </a:rPr>
              <a:t>%</a:t>
            </a:r>
          </a:p>
        </c:rich>
      </c:tx>
      <c:layout>
        <c:manualLayout>
          <c:xMode val="edge"/>
          <c:yMode val="edge"/>
          <c:x val="0.38630833333333331"/>
          <c:y val="0.1187094444444444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novi_izvoz!$B$9:$B$13</c:f>
              <c:strCache>
                <c:ptCount val="5"/>
                <c:pt idx="0">
                  <c:v>Dinatrijum-karbonat</c:v>
                </c:pt>
                <c:pt idx="1">
                  <c:v>Koks i polukoks od kamenog uglja</c:v>
                </c:pt>
                <c:pt idx="2">
                  <c:v>Električna energija</c:v>
                </c:pt>
                <c:pt idx="3">
                  <c:v>Legure aluminijuma, u sirovim oblicima, ostale</c:v>
                </c:pt>
                <c:pt idx="4">
                  <c:v>Ostali dijelovi sjedišta</c:v>
                </c:pt>
              </c:strCache>
            </c:strRef>
          </c:cat>
          <c:val>
            <c:numRef>
              <c:f>novi_izvoz!$C$9:$C$13</c:f>
              <c:numCache>
                <c:formatCode>#,##0.0</c:formatCode>
                <c:ptCount val="5"/>
                <c:pt idx="0">
                  <c:v>2.3030786213097998</c:v>
                </c:pt>
                <c:pt idx="1">
                  <c:v>2.8565550800988961</c:v>
                </c:pt>
                <c:pt idx="2">
                  <c:v>2.9672771203490003</c:v>
                </c:pt>
                <c:pt idx="3">
                  <c:v>4.6844968893977947</c:v>
                </c:pt>
                <c:pt idx="4">
                  <c:v>5.9720355655116393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55336"/>
        <c:axId val="223591128"/>
      </c:barChart>
      <c:catAx>
        <c:axId val="171855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Arial Narrow" pitchFamily="34" charset="0"/>
              </a:defRPr>
            </a:pPr>
            <a:endParaRPr lang="sr-Latn-RS"/>
          </a:p>
        </c:txPr>
        <c:crossAx val="223591128"/>
        <c:crosses val="autoZero"/>
        <c:auto val="1"/>
        <c:lblAlgn val="ctr"/>
        <c:lblOffset val="100"/>
        <c:noMultiLvlLbl val="0"/>
      </c:catAx>
      <c:valAx>
        <c:axId val="2235911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171855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sz="1000" b="0">
                <a:latin typeface="Arial Narrow" pitchFamily="34" charset="0"/>
              </a:rPr>
              <a:t>%</a:t>
            </a:r>
          </a:p>
        </c:rich>
      </c:tx>
      <c:layout>
        <c:manualLayout>
          <c:xMode val="edge"/>
          <c:yMode val="edge"/>
          <c:x val="0.38414052287581701"/>
          <c:y val="0.112305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novi_izvoz!$B$21:$B$25</c:f>
              <c:strCache>
                <c:ptCount val="5"/>
                <c:pt idx="0">
                  <c:v>Šipke od gvožđa, sa udubljenjima i slično</c:v>
                </c:pt>
                <c:pt idx="1">
                  <c:v>Dinatrijum-karbonat</c:v>
                </c:pt>
                <c:pt idx="2">
                  <c:v>Legure aluminijuma, u sirovim oblicima, ostale</c:v>
                </c:pt>
                <c:pt idx="3">
                  <c:v>Električna energija</c:v>
                </c:pt>
                <c:pt idx="4">
                  <c:v>Ostali dijelovi sjedišta</c:v>
                </c:pt>
              </c:strCache>
            </c:strRef>
          </c:cat>
          <c:val>
            <c:numRef>
              <c:f>novi_izvoz!$C$21:$C$25</c:f>
              <c:numCache>
                <c:formatCode>0.0</c:formatCode>
                <c:ptCount val="5"/>
                <c:pt idx="0">
                  <c:v>2.370162258472861</c:v>
                </c:pt>
                <c:pt idx="1">
                  <c:v>2.5560952390303004</c:v>
                </c:pt>
                <c:pt idx="2">
                  <c:v>3.7577823767974858</c:v>
                </c:pt>
                <c:pt idx="3">
                  <c:v>3.9455205319234445</c:v>
                </c:pt>
                <c:pt idx="4">
                  <c:v>6.8226333192226463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591912"/>
        <c:axId val="223592304"/>
      </c:barChart>
      <c:catAx>
        <c:axId val="223591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Arial Narrow" pitchFamily="34" charset="0"/>
              </a:defRPr>
            </a:pPr>
            <a:endParaRPr lang="sr-Latn-RS"/>
          </a:p>
        </c:txPr>
        <c:crossAx val="223592304"/>
        <c:crosses val="autoZero"/>
        <c:auto val="1"/>
        <c:lblAlgn val="ctr"/>
        <c:lblOffset val="100"/>
        <c:noMultiLvlLbl val="0"/>
      </c:catAx>
      <c:valAx>
        <c:axId val="223592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2235919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/>
            </a:pPr>
            <a:r>
              <a:rPr lang="bs-Latn-BA" sz="1000" b="0"/>
              <a:t>%</a:t>
            </a:r>
          </a:p>
        </c:rich>
      </c:tx>
      <c:layout>
        <c:manualLayout>
          <c:xMode val="edge"/>
          <c:yMode val="edge"/>
          <c:x val="0.35247483660130718"/>
          <c:y val="0.12607277777777778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novi_uvoz!$A$9:$A$13</c:f>
              <c:strCache>
                <c:ptCount val="5"/>
                <c:pt idx="0">
                  <c:v>Automobili sa diesel motorom, novi</c:v>
                </c:pt>
                <c:pt idx="1">
                  <c:v>Gotovi lijekovi za prodaju na malo, ostali</c:v>
                </c:pt>
                <c:pt idx="2">
                  <c:v>Električna energija</c:v>
                </c:pt>
                <c:pt idx="3">
                  <c:v>Bitumenozni kameni ugljen za koksovanje</c:v>
                </c:pt>
                <c:pt idx="4">
                  <c:v>Diesel gorivo</c:v>
                </c:pt>
              </c:strCache>
            </c:strRef>
          </c:cat>
          <c:val>
            <c:numRef>
              <c:f>novi_uvoz!$B$9:$B$13</c:f>
              <c:numCache>
                <c:formatCode>#,##0.0</c:formatCode>
                <c:ptCount val="5"/>
                <c:pt idx="0">
                  <c:v>1.1314398173926246</c:v>
                </c:pt>
                <c:pt idx="1">
                  <c:v>1.4893656183906081</c:v>
                </c:pt>
                <c:pt idx="2">
                  <c:v>1.9090837094131163</c:v>
                </c:pt>
                <c:pt idx="3">
                  <c:v>3.4006116683436747</c:v>
                </c:pt>
                <c:pt idx="4">
                  <c:v>5.2752732540262315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593088"/>
        <c:axId val="223593480"/>
      </c:barChart>
      <c:catAx>
        <c:axId val="223593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23593480"/>
        <c:crosses val="autoZero"/>
        <c:auto val="1"/>
        <c:lblAlgn val="ctr"/>
        <c:lblOffset val="100"/>
        <c:noMultiLvlLbl val="0"/>
      </c:catAx>
      <c:valAx>
        <c:axId val="22359348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sr-Latn-RS"/>
          </a:p>
        </c:txPr>
        <c:crossAx val="22359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Arial Narrow" pitchFamily="34" charset="0"/>
        </a:defRPr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sz="1000" b="0">
                <a:latin typeface="Arial Narrow" pitchFamily="34" charset="0"/>
              </a:rPr>
              <a:t>%</a:t>
            </a:r>
          </a:p>
        </c:rich>
      </c:tx>
      <c:layout>
        <c:manualLayout>
          <c:xMode val="edge"/>
          <c:yMode val="edge"/>
          <c:x val="0.35013627450980395"/>
          <c:y val="0.12940777777777776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novi_uvoz!$A$22:$A$26</c:f>
              <c:strCache>
                <c:ptCount val="5"/>
                <c:pt idx="0">
                  <c:v>Benzin 95-98 oktana</c:v>
                </c:pt>
                <c:pt idx="1">
                  <c:v>Automobili sa diesel motorom, novi</c:v>
                </c:pt>
                <c:pt idx="2">
                  <c:v>Gotovi lijekovi za prodaju na malo, ostali</c:v>
                </c:pt>
                <c:pt idx="3">
                  <c:v>Bitumenozni kameni ugljen za koksovanje</c:v>
                </c:pt>
                <c:pt idx="4">
                  <c:v>Diesel gorivo</c:v>
                </c:pt>
              </c:strCache>
            </c:strRef>
          </c:cat>
          <c:val>
            <c:numRef>
              <c:f>novi_uvoz!$B$22:$B$26</c:f>
              <c:numCache>
                <c:formatCode>0.0</c:formatCode>
                <c:ptCount val="5"/>
                <c:pt idx="0">
                  <c:v>0.9957794567006526</c:v>
                </c:pt>
                <c:pt idx="1">
                  <c:v>1.0931487898414021</c:v>
                </c:pt>
                <c:pt idx="2">
                  <c:v>1.6445971432032995</c:v>
                </c:pt>
                <c:pt idx="3">
                  <c:v>1.9772345097196666</c:v>
                </c:pt>
                <c:pt idx="4">
                  <c:v>4.6962809177026505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594264"/>
        <c:axId val="223594656"/>
      </c:barChart>
      <c:catAx>
        <c:axId val="223594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Arial Narrow" pitchFamily="34" charset="0"/>
              </a:defRPr>
            </a:pPr>
            <a:endParaRPr lang="sr-Latn-RS"/>
          </a:p>
        </c:txPr>
        <c:crossAx val="223594656"/>
        <c:crosses val="autoZero"/>
        <c:auto val="1"/>
        <c:lblAlgn val="ctr"/>
        <c:lblOffset val="100"/>
        <c:noMultiLvlLbl val="0"/>
      </c:catAx>
      <c:valAx>
        <c:axId val="2235946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22359426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slide3!$C$3</c:f>
              <c:strCache>
                <c:ptCount val="1"/>
                <c:pt idx="0">
                  <c:v>I-X 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slide3!$B$4:$B$8</c:f>
              <c:strCache>
                <c:ptCount val="5"/>
                <c:pt idx="0">
                  <c:v>NJEMAČKA</c:v>
                </c:pt>
                <c:pt idx="1">
                  <c:v>HRVATSKA</c:v>
                </c:pt>
                <c:pt idx="2">
                  <c:v>ITALIJA</c:v>
                </c:pt>
                <c:pt idx="3">
                  <c:v>AUSTRIJA</c:v>
                </c:pt>
                <c:pt idx="4">
                  <c:v>SLOVENIJA</c:v>
                </c:pt>
              </c:strCache>
            </c:strRef>
          </c:cat>
          <c:val>
            <c:numRef>
              <c:f>slide3!$C$4:$C$8</c:f>
              <c:numCache>
                <c:formatCode>General</c:formatCode>
                <c:ptCount val="5"/>
                <c:pt idx="0" formatCode="0.0">
                  <c:v>17.899999999999999</c:v>
                </c:pt>
                <c:pt idx="1">
                  <c:v>11.1</c:v>
                </c:pt>
                <c:pt idx="2">
                  <c:v>9.4</c:v>
                </c:pt>
                <c:pt idx="3" formatCode="0.0">
                  <c:v>9</c:v>
                </c:pt>
                <c:pt idx="4">
                  <c:v>8.6</c:v>
                </c:pt>
              </c:numCache>
            </c:numRef>
          </c:val>
        </c:ser>
        <c:ser>
          <c:idx val="1"/>
          <c:order val="1"/>
          <c:tx>
            <c:strRef>
              <c:f>slide3!$D$3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slide3!$B$4:$B$8</c:f>
              <c:strCache>
                <c:ptCount val="5"/>
                <c:pt idx="0">
                  <c:v>NJEMAČKA</c:v>
                </c:pt>
                <c:pt idx="1">
                  <c:v>HRVATSKA</c:v>
                </c:pt>
                <c:pt idx="2">
                  <c:v>ITALIJA</c:v>
                </c:pt>
                <c:pt idx="3">
                  <c:v>AUSTRIJA</c:v>
                </c:pt>
                <c:pt idx="4">
                  <c:v>SLOVENIJA</c:v>
                </c:pt>
              </c:strCache>
            </c:strRef>
          </c:cat>
          <c:val>
            <c:numRef>
              <c:f>slide3!$D$4:$D$8</c:f>
              <c:numCache>
                <c:formatCode>General</c:formatCode>
                <c:ptCount val="5"/>
                <c:pt idx="0">
                  <c:v>18.7</c:v>
                </c:pt>
                <c:pt idx="1">
                  <c:v>11.3</c:v>
                </c:pt>
                <c:pt idx="2" formatCode="0.0">
                  <c:v>10.038033273363194</c:v>
                </c:pt>
                <c:pt idx="3" formatCode="0.0">
                  <c:v>7.9912048055347613</c:v>
                </c:pt>
                <c:pt idx="4" formatCode="0.0">
                  <c:v>8.2819337798025554</c:v>
                </c:pt>
              </c:numCache>
            </c:numRef>
          </c:val>
        </c:ser>
        <c:ser>
          <c:idx val="2"/>
          <c:order val="2"/>
          <c:tx>
            <c:strRef>
              <c:f>slide3!$E$3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slide3!$B$4:$B$8</c:f>
              <c:strCache>
                <c:ptCount val="5"/>
                <c:pt idx="0">
                  <c:v>NJEMAČKA</c:v>
                </c:pt>
                <c:pt idx="1">
                  <c:v>HRVATSKA</c:v>
                </c:pt>
                <c:pt idx="2">
                  <c:v>ITALIJA</c:v>
                </c:pt>
                <c:pt idx="3">
                  <c:v>AUSTRIJA</c:v>
                </c:pt>
                <c:pt idx="4">
                  <c:v>SLOVENIJA</c:v>
                </c:pt>
              </c:strCache>
            </c:strRef>
          </c:cat>
          <c:val>
            <c:numRef>
              <c:f>slide3!$E$4:$E$8</c:f>
              <c:numCache>
                <c:formatCode>General</c:formatCode>
                <c:ptCount val="5"/>
                <c:pt idx="0">
                  <c:v>18.3</c:v>
                </c:pt>
                <c:pt idx="1">
                  <c:v>11.1</c:v>
                </c:pt>
                <c:pt idx="2">
                  <c:v>11.9</c:v>
                </c:pt>
                <c:pt idx="3">
                  <c:v>8.3000000000000007</c:v>
                </c:pt>
                <c:pt idx="4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70016"/>
        <c:axId val="227070408"/>
      </c:barChart>
      <c:catAx>
        <c:axId val="22707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227070408"/>
        <c:crosses val="autoZero"/>
        <c:auto val="1"/>
        <c:lblAlgn val="ctr"/>
        <c:lblOffset val="100"/>
        <c:noMultiLvlLbl val="0"/>
      </c:catAx>
      <c:valAx>
        <c:axId val="227070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22707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6550653061857"/>
          <c:y val="0.29090688032511336"/>
          <c:w val="9.9200173942754197E-2"/>
          <c:h val="0.329445267608182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E256A-6036-4E02-9ADF-1B7D7C49DA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D58F733D-3ABC-49E5-B625-96898333FA70}">
      <dgm:prSet phldrT="[Text]"/>
      <dgm:spPr/>
      <dgm:t>
        <a:bodyPr/>
        <a:lstStyle/>
        <a:p>
          <a:r>
            <a:rPr lang="bs-Latn-BA" dirty="0" smtClean="0"/>
            <a:t>Radno sposobno stanovništvo</a:t>
          </a:r>
          <a:endParaRPr lang="bs-Latn-BA" dirty="0"/>
        </a:p>
      </dgm:t>
    </dgm:pt>
    <dgm:pt modelId="{70EEC2D6-C219-4C9C-954C-17C044B3D0F2}" type="parTrans" cxnId="{BBC88B69-D7A8-48D5-9CB2-2201CE172363}">
      <dgm:prSet/>
      <dgm:spPr/>
      <dgm:t>
        <a:bodyPr/>
        <a:lstStyle/>
        <a:p>
          <a:endParaRPr lang="bs-Latn-BA"/>
        </a:p>
      </dgm:t>
    </dgm:pt>
    <dgm:pt modelId="{0EE97055-7894-45C1-8DE5-CC345D0FA892}" type="sibTrans" cxnId="{BBC88B69-D7A8-48D5-9CB2-2201CE172363}">
      <dgm:prSet/>
      <dgm:spPr/>
      <dgm:t>
        <a:bodyPr/>
        <a:lstStyle/>
        <a:p>
          <a:endParaRPr lang="bs-Latn-BA"/>
        </a:p>
      </dgm:t>
    </dgm:pt>
    <dgm:pt modelId="{C4B36C11-1A71-4873-963A-F8C525F98587}">
      <dgm:prSet phldrT="[Text]"/>
      <dgm:spPr/>
      <dgm:t>
        <a:bodyPr/>
        <a:lstStyle/>
        <a:p>
          <a:r>
            <a:rPr lang="bs-Latn-BA" dirty="0" smtClean="0"/>
            <a:t>Aktivno stanovništvo</a:t>
          </a:r>
          <a:endParaRPr lang="bs-Latn-BA" dirty="0"/>
        </a:p>
      </dgm:t>
    </dgm:pt>
    <dgm:pt modelId="{C17AAB24-9877-40C6-8516-9DF703AB8152}" type="parTrans" cxnId="{590F54E5-4321-4798-84A6-23A4908041FE}">
      <dgm:prSet/>
      <dgm:spPr/>
      <dgm:t>
        <a:bodyPr/>
        <a:lstStyle/>
        <a:p>
          <a:endParaRPr lang="bs-Latn-BA"/>
        </a:p>
      </dgm:t>
    </dgm:pt>
    <dgm:pt modelId="{2ADE884C-4CFB-4166-91DB-E383B73D5DE7}" type="sibTrans" cxnId="{590F54E5-4321-4798-84A6-23A4908041FE}">
      <dgm:prSet/>
      <dgm:spPr/>
      <dgm:t>
        <a:bodyPr/>
        <a:lstStyle/>
        <a:p>
          <a:endParaRPr lang="bs-Latn-BA"/>
        </a:p>
      </dgm:t>
    </dgm:pt>
    <dgm:pt modelId="{783C8647-C761-4762-AB36-C904A99CCCFE}">
      <dgm:prSet phldrT="[Text]"/>
      <dgm:spPr/>
      <dgm:t>
        <a:bodyPr/>
        <a:lstStyle/>
        <a:p>
          <a:r>
            <a:rPr lang="bs-Latn-BA" dirty="0" smtClean="0"/>
            <a:t>Zaposleni</a:t>
          </a:r>
          <a:endParaRPr lang="bs-Latn-BA" dirty="0"/>
        </a:p>
      </dgm:t>
    </dgm:pt>
    <dgm:pt modelId="{E9275920-BF55-49F9-AE95-7990B0BCE534}" type="parTrans" cxnId="{03C644B4-4E4C-4B86-A0B3-56AB309CFE03}">
      <dgm:prSet/>
      <dgm:spPr/>
      <dgm:t>
        <a:bodyPr/>
        <a:lstStyle/>
        <a:p>
          <a:endParaRPr lang="bs-Latn-BA"/>
        </a:p>
      </dgm:t>
    </dgm:pt>
    <dgm:pt modelId="{C8E20F95-44C5-4CE8-B85F-F352E5863F6B}" type="sibTrans" cxnId="{03C644B4-4E4C-4B86-A0B3-56AB309CFE03}">
      <dgm:prSet/>
      <dgm:spPr/>
      <dgm:t>
        <a:bodyPr/>
        <a:lstStyle/>
        <a:p>
          <a:endParaRPr lang="bs-Latn-BA"/>
        </a:p>
      </dgm:t>
    </dgm:pt>
    <dgm:pt modelId="{3A07CFD1-E3B4-4115-85F4-BD62060C30B9}">
      <dgm:prSet phldrT="[Text]"/>
      <dgm:spPr/>
      <dgm:t>
        <a:bodyPr/>
        <a:lstStyle/>
        <a:p>
          <a:r>
            <a:rPr lang="bs-Latn-BA" dirty="0" smtClean="0"/>
            <a:t>Nezaposleni</a:t>
          </a:r>
          <a:endParaRPr lang="bs-Latn-BA" dirty="0"/>
        </a:p>
      </dgm:t>
    </dgm:pt>
    <dgm:pt modelId="{67C5BD7D-694B-4B9C-A3A5-6DFFD18EFECE}" type="parTrans" cxnId="{F16DA572-F7A2-42D1-A53C-9347FB326BB5}">
      <dgm:prSet/>
      <dgm:spPr/>
      <dgm:t>
        <a:bodyPr/>
        <a:lstStyle/>
        <a:p>
          <a:endParaRPr lang="bs-Latn-BA"/>
        </a:p>
      </dgm:t>
    </dgm:pt>
    <dgm:pt modelId="{2D7113C1-F9F4-49BA-9408-F2CBD89ACF12}" type="sibTrans" cxnId="{F16DA572-F7A2-42D1-A53C-9347FB326BB5}">
      <dgm:prSet/>
      <dgm:spPr/>
      <dgm:t>
        <a:bodyPr/>
        <a:lstStyle/>
        <a:p>
          <a:endParaRPr lang="bs-Latn-BA"/>
        </a:p>
      </dgm:t>
    </dgm:pt>
    <dgm:pt modelId="{5C9E5E9E-1B51-44B1-BD77-900CC17F1F5C}">
      <dgm:prSet phldrT="[Text]"/>
      <dgm:spPr/>
      <dgm:t>
        <a:bodyPr/>
        <a:lstStyle/>
        <a:p>
          <a:r>
            <a:rPr lang="bs-Latn-BA" dirty="0" smtClean="0"/>
            <a:t>Neaktivno stanovništvo</a:t>
          </a:r>
          <a:endParaRPr lang="bs-Latn-BA" dirty="0"/>
        </a:p>
      </dgm:t>
    </dgm:pt>
    <dgm:pt modelId="{11A76223-C51C-4D6E-81AD-2F137A875A7D}" type="parTrans" cxnId="{A6364174-AAD0-4838-8B7B-C659437C113C}">
      <dgm:prSet/>
      <dgm:spPr/>
      <dgm:t>
        <a:bodyPr/>
        <a:lstStyle/>
        <a:p>
          <a:endParaRPr lang="bs-Latn-BA"/>
        </a:p>
      </dgm:t>
    </dgm:pt>
    <dgm:pt modelId="{E9DB25E7-F54D-402C-A1AD-C9D55CCAFC0C}" type="sibTrans" cxnId="{A6364174-AAD0-4838-8B7B-C659437C113C}">
      <dgm:prSet/>
      <dgm:spPr/>
      <dgm:t>
        <a:bodyPr/>
        <a:lstStyle/>
        <a:p>
          <a:endParaRPr lang="bs-Latn-BA"/>
        </a:p>
      </dgm:t>
    </dgm:pt>
    <dgm:pt modelId="{5B446819-2053-4861-AF2F-173E0378DE38}" type="pres">
      <dgm:prSet presAssocID="{065E256A-6036-4E02-9ADF-1B7D7C49DA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40965D7A-DB74-4371-A7DB-D3C457CD1E91}" type="pres">
      <dgm:prSet presAssocID="{D58F733D-3ABC-49E5-B625-96898333FA70}" presName="hierRoot1" presStyleCnt="0"/>
      <dgm:spPr/>
    </dgm:pt>
    <dgm:pt modelId="{0FAFD56A-E2F1-43B2-A334-4755D842C265}" type="pres">
      <dgm:prSet presAssocID="{D58F733D-3ABC-49E5-B625-96898333FA70}" presName="composite" presStyleCnt="0"/>
      <dgm:spPr/>
    </dgm:pt>
    <dgm:pt modelId="{99057338-79F6-4522-BBEA-9A6DB14B1E62}" type="pres">
      <dgm:prSet presAssocID="{D58F733D-3ABC-49E5-B625-96898333FA70}" presName="background" presStyleLbl="node0" presStyleIdx="0" presStyleCnt="1"/>
      <dgm:spPr/>
    </dgm:pt>
    <dgm:pt modelId="{DC8E2ED0-248C-48EF-BEED-C33876BAB2C8}" type="pres">
      <dgm:prSet presAssocID="{D58F733D-3ABC-49E5-B625-96898333FA7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D68F52EA-A06B-4F2E-8D80-C9A688E00DF4}" type="pres">
      <dgm:prSet presAssocID="{D58F733D-3ABC-49E5-B625-96898333FA70}" presName="hierChild2" presStyleCnt="0"/>
      <dgm:spPr/>
    </dgm:pt>
    <dgm:pt modelId="{8A726413-F85A-47A0-A84E-66AC8E65B1BA}" type="pres">
      <dgm:prSet presAssocID="{C17AAB24-9877-40C6-8516-9DF703AB8152}" presName="Name10" presStyleLbl="parChTrans1D2" presStyleIdx="0" presStyleCnt="2"/>
      <dgm:spPr/>
      <dgm:t>
        <a:bodyPr/>
        <a:lstStyle/>
        <a:p>
          <a:endParaRPr lang="bs-Latn-BA"/>
        </a:p>
      </dgm:t>
    </dgm:pt>
    <dgm:pt modelId="{528AE5CA-35A8-4B32-9486-C835F8E1BE32}" type="pres">
      <dgm:prSet presAssocID="{C4B36C11-1A71-4873-963A-F8C525F98587}" presName="hierRoot2" presStyleCnt="0"/>
      <dgm:spPr/>
    </dgm:pt>
    <dgm:pt modelId="{CFCF20C4-8776-416E-9A1F-E68B7065E478}" type="pres">
      <dgm:prSet presAssocID="{C4B36C11-1A71-4873-963A-F8C525F98587}" presName="composite2" presStyleCnt="0"/>
      <dgm:spPr/>
    </dgm:pt>
    <dgm:pt modelId="{5CAF6C62-8092-42A7-A780-9AB23A35AB7B}" type="pres">
      <dgm:prSet presAssocID="{C4B36C11-1A71-4873-963A-F8C525F98587}" presName="background2" presStyleLbl="node2" presStyleIdx="0" presStyleCnt="2"/>
      <dgm:spPr/>
    </dgm:pt>
    <dgm:pt modelId="{A87630E9-E0FC-46FD-8B04-0D5EE7AF59F2}" type="pres">
      <dgm:prSet presAssocID="{C4B36C11-1A71-4873-963A-F8C525F98587}" presName="text2" presStyleLbl="fgAcc2" presStyleIdx="0" presStyleCnt="2" custLinFactNeighborX="-28305" custLinFactNeighborY="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4918DB94-D806-4BAD-8FA8-26C009C258DA}" type="pres">
      <dgm:prSet presAssocID="{C4B36C11-1A71-4873-963A-F8C525F98587}" presName="hierChild3" presStyleCnt="0"/>
      <dgm:spPr/>
    </dgm:pt>
    <dgm:pt modelId="{942A689C-0A76-4DA8-B225-0F85E5924783}" type="pres">
      <dgm:prSet presAssocID="{E9275920-BF55-49F9-AE95-7990B0BCE534}" presName="Name17" presStyleLbl="parChTrans1D3" presStyleIdx="0" presStyleCnt="2"/>
      <dgm:spPr/>
      <dgm:t>
        <a:bodyPr/>
        <a:lstStyle/>
        <a:p>
          <a:endParaRPr lang="bs-Latn-BA"/>
        </a:p>
      </dgm:t>
    </dgm:pt>
    <dgm:pt modelId="{8BECD9BE-4CD9-472F-917B-D4CA62C3FEEF}" type="pres">
      <dgm:prSet presAssocID="{783C8647-C761-4762-AB36-C904A99CCCFE}" presName="hierRoot3" presStyleCnt="0"/>
      <dgm:spPr/>
    </dgm:pt>
    <dgm:pt modelId="{50A9E15B-31D1-4729-8ABF-1946C5F57D5D}" type="pres">
      <dgm:prSet presAssocID="{783C8647-C761-4762-AB36-C904A99CCCFE}" presName="composite3" presStyleCnt="0"/>
      <dgm:spPr/>
    </dgm:pt>
    <dgm:pt modelId="{BBEBB8F5-FBDE-41BF-90C5-A966E5C8B7CF}" type="pres">
      <dgm:prSet presAssocID="{783C8647-C761-4762-AB36-C904A99CCCFE}" presName="background3" presStyleLbl="node3" presStyleIdx="0" presStyleCnt="2"/>
      <dgm:spPr/>
    </dgm:pt>
    <dgm:pt modelId="{AA6D6C84-5B07-4B34-8475-18DAD03CBC9B}" type="pres">
      <dgm:prSet presAssocID="{783C8647-C761-4762-AB36-C904A99CCCFE}" presName="text3" presStyleLbl="fgAcc3" presStyleIdx="0" presStyleCnt="2" custLinFactNeighborX="-27144" custLinFactNeighborY="-5882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912B9B35-CC50-4E27-B6A7-6BCB294530E6}" type="pres">
      <dgm:prSet presAssocID="{783C8647-C761-4762-AB36-C904A99CCCFE}" presName="hierChild4" presStyleCnt="0"/>
      <dgm:spPr/>
    </dgm:pt>
    <dgm:pt modelId="{40A454CD-4807-45A9-BF58-55D5979653A5}" type="pres">
      <dgm:prSet presAssocID="{67C5BD7D-694B-4B9C-A3A5-6DFFD18EFECE}" presName="Name17" presStyleLbl="parChTrans1D3" presStyleIdx="1" presStyleCnt="2"/>
      <dgm:spPr/>
      <dgm:t>
        <a:bodyPr/>
        <a:lstStyle/>
        <a:p>
          <a:endParaRPr lang="bs-Latn-BA"/>
        </a:p>
      </dgm:t>
    </dgm:pt>
    <dgm:pt modelId="{602B3A55-E6C8-4460-B47D-2734A137ADB2}" type="pres">
      <dgm:prSet presAssocID="{3A07CFD1-E3B4-4115-85F4-BD62060C30B9}" presName="hierRoot3" presStyleCnt="0"/>
      <dgm:spPr/>
    </dgm:pt>
    <dgm:pt modelId="{5969BFCA-4E7E-419B-B74A-EEBFBEB9BBAB}" type="pres">
      <dgm:prSet presAssocID="{3A07CFD1-E3B4-4115-85F4-BD62060C30B9}" presName="composite3" presStyleCnt="0"/>
      <dgm:spPr/>
    </dgm:pt>
    <dgm:pt modelId="{1484CFF3-B91C-4A42-8F0A-AA7594A54AF4}" type="pres">
      <dgm:prSet presAssocID="{3A07CFD1-E3B4-4115-85F4-BD62060C30B9}" presName="background3" presStyleLbl="node3" presStyleIdx="1" presStyleCnt="2"/>
      <dgm:spPr/>
    </dgm:pt>
    <dgm:pt modelId="{1CA5D3C3-AEB7-4482-B36F-FEEE6C8C6DCB}" type="pres">
      <dgm:prSet presAssocID="{3A07CFD1-E3B4-4115-85F4-BD62060C30B9}" presName="text3" presStyleLbl="fgAcc3" presStyleIdx="1" presStyleCnt="2" custLinFactNeighborX="-27144" custLinFactNeighborY="-5882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F3D4BED-8955-4C7E-9F34-12BB4D4BB758}" type="pres">
      <dgm:prSet presAssocID="{3A07CFD1-E3B4-4115-85F4-BD62060C30B9}" presName="hierChild4" presStyleCnt="0"/>
      <dgm:spPr/>
    </dgm:pt>
    <dgm:pt modelId="{35AF130C-CE31-4521-B2DB-A9663E45A721}" type="pres">
      <dgm:prSet presAssocID="{11A76223-C51C-4D6E-81AD-2F137A875A7D}" presName="Name10" presStyleLbl="parChTrans1D2" presStyleIdx="1" presStyleCnt="2"/>
      <dgm:spPr/>
      <dgm:t>
        <a:bodyPr/>
        <a:lstStyle/>
        <a:p>
          <a:endParaRPr lang="bs-Latn-BA"/>
        </a:p>
      </dgm:t>
    </dgm:pt>
    <dgm:pt modelId="{61BC531F-E37B-4202-90B0-19C1630B82C1}" type="pres">
      <dgm:prSet presAssocID="{5C9E5E9E-1B51-44B1-BD77-900CC17F1F5C}" presName="hierRoot2" presStyleCnt="0"/>
      <dgm:spPr/>
    </dgm:pt>
    <dgm:pt modelId="{584A4872-F9C1-4AA0-A083-5A08E3DE0E0E}" type="pres">
      <dgm:prSet presAssocID="{5C9E5E9E-1B51-44B1-BD77-900CC17F1F5C}" presName="composite2" presStyleCnt="0"/>
      <dgm:spPr/>
    </dgm:pt>
    <dgm:pt modelId="{06786D92-3E25-4C6B-BE10-F6F527BEB8FB}" type="pres">
      <dgm:prSet presAssocID="{5C9E5E9E-1B51-44B1-BD77-900CC17F1F5C}" presName="background2" presStyleLbl="node2" presStyleIdx="1" presStyleCnt="2"/>
      <dgm:spPr/>
    </dgm:pt>
    <dgm:pt modelId="{7B0282C5-9EB6-4498-92CE-95809CED9B11}" type="pres">
      <dgm:prSet presAssocID="{5C9E5E9E-1B51-44B1-BD77-900CC17F1F5C}" presName="text2" presStyleLbl="fgAcc2" presStyleIdx="1" presStyleCnt="2" custLinFactNeighborX="34327" custLinFactNeighborY="1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492683D8-89C0-40F2-B628-68E9AFFD4990}" type="pres">
      <dgm:prSet presAssocID="{5C9E5E9E-1B51-44B1-BD77-900CC17F1F5C}" presName="hierChild3" presStyleCnt="0"/>
      <dgm:spPr/>
    </dgm:pt>
  </dgm:ptLst>
  <dgm:cxnLst>
    <dgm:cxn modelId="{A760A900-C64A-4D89-B4B5-C5BBF842862B}" type="presOf" srcId="{3A07CFD1-E3B4-4115-85F4-BD62060C30B9}" destId="{1CA5D3C3-AEB7-4482-B36F-FEEE6C8C6DCB}" srcOrd="0" destOrd="0" presId="urn:microsoft.com/office/officeart/2005/8/layout/hierarchy1"/>
    <dgm:cxn modelId="{69A40B56-9794-4310-B5B0-26F4597E84A9}" type="presOf" srcId="{C17AAB24-9877-40C6-8516-9DF703AB8152}" destId="{8A726413-F85A-47A0-A84E-66AC8E65B1BA}" srcOrd="0" destOrd="0" presId="urn:microsoft.com/office/officeart/2005/8/layout/hierarchy1"/>
    <dgm:cxn modelId="{590F54E5-4321-4798-84A6-23A4908041FE}" srcId="{D58F733D-3ABC-49E5-B625-96898333FA70}" destId="{C4B36C11-1A71-4873-963A-F8C525F98587}" srcOrd="0" destOrd="0" parTransId="{C17AAB24-9877-40C6-8516-9DF703AB8152}" sibTransId="{2ADE884C-4CFB-4166-91DB-E383B73D5DE7}"/>
    <dgm:cxn modelId="{F16DA572-F7A2-42D1-A53C-9347FB326BB5}" srcId="{C4B36C11-1A71-4873-963A-F8C525F98587}" destId="{3A07CFD1-E3B4-4115-85F4-BD62060C30B9}" srcOrd="1" destOrd="0" parTransId="{67C5BD7D-694B-4B9C-A3A5-6DFFD18EFECE}" sibTransId="{2D7113C1-F9F4-49BA-9408-F2CBD89ACF12}"/>
    <dgm:cxn modelId="{95A58B33-A60F-4686-A6E0-92F597532D7D}" type="presOf" srcId="{67C5BD7D-694B-4B9C-A3A5-6DFFD18EFECE}" destId="{40A454CD-4807-45A9-BF58-55D5979653A5}" srcOrd="0" destOrd="0" presId="urn:microsoft.com/office/officeart/2005/8/layout/hierarchy1"/>
    <dgm:cxn modelId="{3E3A6188-A1B8-4D4A-B91D-80B631CFDB75}" type="presOf" srcId="{5C9E5E9E-1B51-44B1-BD77-900CC17F1F5C}" destId="{7B0282C5-9EB6-4498-92CE-95809CED9B11}" srcOrd="0" destOrd="0" presId="urn:microsoft.com/office/officeart/2005/8/layout/hierarchy1"/>
    <dgm:cxn modelId="{C5E7DC28-3F4C-4F4C-823A-919388E9F1B8}" type="presOf" srcId="{783C8647-C761-4762-AB36-C904A99CCCFE}" destId="{AA6D6C84-5B07-4B34-8475-18DAD03CBC9B}" srcOrd="0" destOrd="0" presId="urn:microsoft.com/office/officeart/2005/8/layout/hierarchy1"/>
    <dgm:cxn modelId="{A376F338-D2DD-43DF-9748-40DFC03AB384}" type="presOf" srcId="{C4B36C11-1A71-4873-963A-F8C525F98587}" destId="{A87630E9-E0FC-46FD-8B04-0D5EE7AF59F2}" srcOrd="0" destOrd="0" presId="urn:microsoft.com/office/officeart/2005/8/layout/hierarchy1"/>
    <dgm:cxn modelId="{AFBC8757-12FC-4ABF-862A-563B7F44C3DA}" type="presOf" srcId="{D58F733D-3ABC-49E5-B625-96898333FA70}" destId="{DC8E2ED0-248C-48EF-BEED-C33876BAB2C8}" srcOrd="0" destOrd="0" presId="urn:microsoft.com/office/officeart/2005/8/layout/hierarchy1"/>
    <dgm:cxn modelId="{3B40B709-D239-4862-A689-8F5200194AB8}" type="presOf" srcId="{065E256A-6036-4E02-9ADF-1B7D7C49DAD7}" destId="{5B446819-2053-4861-AF2F-173E0378DE38}" srcOrd="0" destOrd="0" presId="urn:microsoft.com/office/officeart/2005/8/layout/hierarchy1"/>
    <dgm:cxn modelId="{BBC88B69-D7A8-48D5-9CB2-2201CE172363}" srcId="{065E256A-6036-4E02-9ADF-1B7D7C49DAD7}" destId="{D58F733D-3ABC-49E5-B625-96898333FA70}" srcOrd="0" destOrd="0" parTransId="{70EEC2D6-C219-4C9C-954C-17C044B3D0F2}" sibTransId="{0EE97055-7894-45C1-8DE5-CC345D0FA892}"/>
    <dgm:cxn modelId="{A6364174-AAD0-4838-8B7B-C659437C113C}" srcId="{D58F733D-3ABC-49E5-B625-96898333FA70}" destId="{5C9E5E9E-1B51-44B1-BD77-900CC17F1F5C}" srcOrd="1" destOrd="0" parTransId="{11A76223-C51C-4D6E-81AD-2F137A875A7D}" sibTransId="{E9DB25E7-F54D-402C-A1AD-C9D55CCAFC0C}"/>
    <dgm:cxn modelId="{06A2C9B7-C4AC-49A1-90EF-1E329E1282A2}" type="presOf" srcId="{E9275920-BF55-49F9-AE95-7990B0BCE534}" destId="{942A689C-0A76-4DA8-B225-0F85E5924783}" srcOrd="0" destOrd="0" presId="urn:microsoft.com/office/officeart/2005/8/layout/hierarchy1"/>
    <dgm:cxn modelId="{03C644B4-4E4C-4B86-A0B3-56AB309CFE03}" srcId="{C4B36C11-1A71-4873-963A-F8C525F98587}" destId="{783C8647-C761-4762-AB36-C904A99CCCFE}" srcOrd="0" destOrd="0" parTransId="{E9275920-BF55-49F9-AE95-7990B0BCE534}" sibTransId="{C8E20F95-44C5-4CE8-B85F-F352E5863F6B}"/>
    <dgm:cxn modelId="{A1110417-7F63-4184-8D04-61A45FB26518}" type="presOf" srcId="{11A76223-C51C-4D6E-81AD-2F137A875A7D}" destId="{35AF130C-CE31-4521-B2DB-A9663E45A721}" srcOrd="0" destOrd="0" presId="urn:microsoft.com/office/officeart/2005/8/layout/hierarchy1"/>
    <dgm:cxn modelId="{EB4B141D-3316-4460-9C6A-39FB24E9BD4C}" type="presParOf" srcId="{5B446819-2053-4861-AF2F-173E0378DE38}" destId="{40965D7A-DB74-4371-A7DB-D3C457CD1E91}" srcOrd="0" destOrd="0" presId="urn:microsoft.com/office/officeart/2005/8/layout/hierarchy1"/>
    <dgm:cxn modelId="{05947689-CBB2-483E-A636-CDA726F1B042}" type="presParOf" srcId="{40965D7A-DB74-4371-A7DB-D3C457CD1E91}" destId="{0FAFD56A-E2F1-43B2-A334-4755D842C265}" srcOrd="0" destOrd="0" presId="urn:microsoft.com/office/officeart/2005/8/layout/hierarchy1"/>
    <dgm:cxn modelId="{6D3DA45B-AD88-4153-8119-4484DFF07262}" type="presParOf" srcId="{0FAFD56A-E2F1-43B2-A334-4755D842C265}" destId="{99057338-79F6-4522-BBEA-9A6DB14B1E62}" srcOrd="0" destOrd="0" presId="urn:microsoft.com/office/officeart/2005/8/layout/hierarchy1"/>
    <dgm:cxn modelId="{32F1E150-E0B9-465C-8953-26F376D46231}" type="presParOf" srcId="{0FAFD56A-E2F1-43B2-A334-4755D842C265}" destId="{DC8E2ED0-248C-48EF-BEED-C33876BAB2C8}" srcOrd="1" destOrd="0" presId="urn:microsoft.com/office/officeart/2005/8/layout/hierarchy1"/>
    <dgm:cxn modelId="{D8711E3B-5F33-4772-9C22-C29922A02ED6}" type="presParOf" srcId="{40965D7A-DB74-4371-A7DB-D3C457CD1E91}" destId="{D68F52EA-A06B-4F2E-8D80-C9A688E00DF4}" srcOrd="1" destOrd="0" presId="urn:microsoft.com/office/officeart/2005/8/layout/hierarchy1"/>
    <dgm:cxn modelId="{478BDF4F-2768-4158-B24A-AFF11D481BE0}" type="presParOf" srcId="{D68F52EA-A06B-4F2E-8D80-C9A688E00DF4}" destId="{8A726413-F85A-47A0-A84E-66AC8E65B1BA}" srcOrd="0" destOrd="0" presId="urn:microsoft.com/office/officeart/2005/8/layout/hierarchy1"/>
    <dgm:cxn modelId="{1E25FCCB-8F09-4706-866F-63080BBA6C04}" type="presParOf" srcId="{D68F52EA-A06B-4F2E-8D80-C9A688E00DF4}" destId="{528AE5CA-35A8-4B32-9486-C835F8E1BE32}" srcOrd="1" destOrd="0" presId="urn:microsoft.com/office/officeart/2005/8/layout/hierarchy1"/>
    <dgm:cxn modelId="{9AE73011-8FF9-44DE-834E-F930A5518E9F}" type="presParOf" srcId="{528AE5CA-35A8-4B32-9486-C835F8E1BE32}" destId="{CFCF20C4-8776-416E-9A1F-E68B7065E478}" srcOrd="0" destOrd="0" presId="urn:microsoft.com/office/officeart/2005/8/layout/hierarchy1"/>
    <dgm:cxn modelId="{0D86BEE2-F7CB-4877-9D0B-3CFEB4236677}" type="presParOf" srcId="{CFCF20C4-8776-416E-9A1F-E68B7065E478}" destId="{5CAF6C62-8092-42A7-A780-9AB23A35AB7B}" srcOrd="0" destOrd="0" presId="urn:microsoft.com/office/officeart/2005/8/layout/hierarchy1"/>
    <dgm:cxn modelId="{E785D180-EAF9-4E6F-8965-6FD15D44136E}" type="presParOf" srcId="{CFCF20C4-8776-416E-9A1F-E68B7065E478}" destId="{A87630E9-E0FC-46FD-8B04-0D5EE7AF59F2}" srcOrd="1" destOrd="0" presId="urn:microsoft.com/office/officeart/2005/8/layout/hierarchy1"/>
    <dgm:cxn modelId="{6293F4FB-9D6F-4EC7-82B6-C49B689CE2E0}" type="presParOf" srcId="{528AE5CA-35A8-4B32-9486-C835F8E1BE32}" destId="{4918DB94-D806-4BAD-8FA8-26C009C258DA}" srcOrd="1" destOrd="0" presId="urn:microsoft.com/office/officeart/2005/8/layout/hierarchy1"/>
    <dgm:cxn modelId="{52E7AC42-3DCE-47AD-8B4A-66ED9E6C00E3}" type="presParOf" srcId="{4918DB94-D806-4BAD-8FA8-26C009C258DA}" destId="{942A689C-0A76-4DA8-B225-0F85E5924783}" srcOrd="0" destOrd="0" presId="urn:microsoft.com/office/officeart/2005/8/layout/hierarchy1"/>
    <dgm:cxn modelId="{3FDF4D31-1C08-4882-924E-1209D5FEF2F2}" type="presParOf" srcId="{4918DB94-D806-4BAD-8FA8-26C009C258DA}" destId="{8BECD9BE-4CD9-472F-917B-D4CA62C3FEEF}" srcOrd="1" destOrd="0" presId="urn:microsoft.com/office/officeart/2005/8/layout/hierarchy1"/>
    <dgm:cxn modelId="{3A87A685-B4A5-40C4-BB0B-99721E8302C5}" type="presParOf" srcId="{8BECD9BE-4CD9-472F-917B-D4CA62C3FEEF}" destId="{50A9E15B-31D1-4729-8ABF-1946C5F57D5D}" srcOrd="0" destOrd="0" presId="urn:microsoft.com/office/officeart/2005/8/layout/hierarchy1"/>
    <dgm:cxn modelId="{663D6446-C9A8-4873-AB72-87C63F3B2781}" type="presParOf" srcId="{50A9E15B-31D1-4729-8ABF-1946C5F57D5D}" destId="{BBEBB8F5-FBDE-41BF-90C5-A966E5C8B7CF}" srcOrd="0" destOrd="0" presId="urn:microsoft.com/office/officeart/2005/8/layout/hierarchy1"/>
    <dgm:cxn modelId="{D5D52EAD-DF41-4E53-BD0E-5AE135252EF8}" type="presParOf" srcId="{50A9E15B-31D1-4729-8ABF-1946C5F57D5D}" destId="{AA6D6C84-5B07-4B34-8475-18DAD03CBC9B}" srcOrd="1" destOrd="0" presId="urn:microsoft.com/office/officeart/2005/8/layout/hierarchy1"/>
    <dgm:cxn modelId="{BC0887D4-E28F-4C5B-8149-87A5544A2555}" type="presParOf" srcId="{8BECD9BE-4CD9-472F-917B-D4CA62C3FEEF}" destId="{912B9B35-CC50-4E27-B6A7-6BCB294530E6}" srcOrd="1" destOrd="0" presId="urn:microsoft.com/office/officeart/2005/8/layout/hierarchy1"/>
    <dgm:cxn modelId="{9F2FB5C6-54DE-46F5-8504-549D085C93F0}" type="presParOf" srcId="{4918DB94-D806-4BAD-8FA8-26C009C258DA}" destId="{40A454CD-4807-45A9-BF58-55D5979653A5}" srcOrd="2" destOrd="0" presId="urn:microsoft.com/office/officeart/2005/8/layout/hierarchy1"/>
    <dgm:cxn modelId="{7A116A88-9771-4B10-9E44-DE17AEDA9D48}" type="presParOf" srcId="{4918DB94-D806-4BAD-8FA8-26C009C258DA}" destId="{602B3A55-E6C8-4460-B47D-2734A137ADB2}" srcOrd="3" destOrd="0" presId="urn:microsoft.com/office/officeart/2005/8/layout/hierarchy1"/>
    <dgm:cxn modelId="{88F80D4B-B07F-42A8-8889-4F2339FB9AFB}" type="presParOf" srcId="{602B3A55-E6C8-4460-B47D-2734A137ADB2}" destId="{5969BFCA-4E7E-419B-B74A-EEBFBEB9BBAB}" srcOrd="0" destOrd="0" presId="urn:microsoft.com/office/officeart/2005/8/layout/hierarchy1"/>
    <dgm:cxn modelId="{86B759C5-AE75-4F67-970F-B58F11D06931}" type="presParOf" srcId="{5969BFCA-4E7E-419B-B74A-EEBFBEB9BBAB}" destId="{1484CFF3-B91C-4A42-8F0A-AA7594A54AF4}" srcOrd="0" destOrd="0" presId="urn:microsoft.com/office/officeart/2005/8/layout/hierarchy1"/>
    <dgm:cxn modelId="{003A7E10-15B4-478E-96D9-7C3FC417A345}" type="presParOf" srcId="{5969BFCA-4E7E-419B-B74A-EEBFBEB9BBAB}" destId="{1CA5D3C3-AEB7-4482-B36F-FEEE6C8C6DCB}" srcOrd="1" destOrd="0" presId="urn:microsoft.com/office/officeart/2005/8/layout/hierarchy1"/>
    <dgm:cxn modelId="{3F8B90ED-EBC8-4CFF-BA96-A94640508A1D}" type="presParOf" srcId="{602B3A55-E6C8-4460-B47D-2734A137ADB2}" destId="{7F3D4BED-8955-4C7E-9F34-12BB4D4BB758}" srcOrd="1" destOrd="0" presId="urn:microsoft.com/office/officeart/2005/8/layout/hierarchy1"/>
    <dgm:cxn modelId="{C363BDC3-FB64-4E23-B1CB-02D34911404A}" type="presParOf" srcId="{D68F52EA-A06B-4F2E-8D80-C9A688E00DF4}" destId="{35AF130C-CE31-4521-B2DB-A9663E45A721}" srcOrd="2" destOrd="0" presId="urn:microsoft.com/office/officeart/2005/8/layout/hierarchy1"/>
    <dgm:cxn modelId="{64175470-F7BA-4878-BB33-351DC4B1928D}" type="presParOf" srcId="{D68F52EA-A06B-4F2E-8D80-C9A688E00DF4}" destId="{61BC531F-E37B-4202-90B0-19C1630B82C1}" srcOrd="3" destOrd="0" presId="urn:microsoft.com/office/officeart/2005/8/layout/hierarchy1"/>
    <dgm:cxn modelId="{A5F05AD3-E9AA-47B7-A6E2-FCC1583E560E}" type="presParOf" srcId="{61BC531F-E37B-4202-90B0-19C1630B82C1}" destId="{584A4872-F9C1-4AA0-A083-5A08E3DE0E0E}" srcOrd="0" destOrd="0" presId="urn:microsoft.com/office/officeart/2005/8/layout/hierarchy1"/>
    <dgm:cxn modelId="{AF2E8CD2-515A-4645-8C3C-615E131A17D1}" type="presParOf" srcId="{584A4872-F9C1-4AA0-A083-5A08E3DE0E0E}" destId="{06786D92-3E25-4C6B-BE10-F6F527BEB8FB}" srcOrd="0" destOrd="0" presId="urn:microsoft.com/office/officeart/2005/8/layout/hierarchy1"/>
    <dgm:cxn modelId="{459A180E-7136-4FCD-B7CC-85E19CD2CF12}" type="presParOf" srcId="{584A4872-F9C1-4AA0-A083-5A08E3DE0E0E}" destId="{7B0282C5-9EB6-4498-92CE-95809CED9B11}" srcOrd="1" destOrd="0" presId="urn:microsoft.com/office/officeart/2005/8/layout/hierarchy1"/>
    <dgm:cxn modelId="{C4E1F425-21C0-485B-88A3-C84617763D86}" type="presParOf" srcId="{61BC531F-E37B-4202-90B0-19C1630B82C1}" destId="{492683D8-89C0-40F2-B628-68E9AFFD49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F130C-CE31-4521-B2DB-A9663E45A721}">
      <dsp:nvSpPr>
        <dsp:cNvPr id="0" name=""/>
        <dsp:cNvSpPr/>
      </dsp:nvSpPr>
      <dsp:spPr>
        <a:xfrm>
          <a:off x="3866808" y="1141248"/>
          <a:ext cx="1711831" cy="52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03"/>
              </a:lnTo>
              <a:lnTo>
                <a:pt x="1711831" y="355503"/>
              </a:lnTo>
              <a:lnTo>
                <a:pt x="1711831" y="521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454CD-4807-45A9-BF58-55D5979653A5}">
      <dsp:nvSpPr>
        <dsp:cNvPr id="0" name=""/>
        <dsp:cNvSpPr/>
      </dsp:nvSpPr>
      <dsp:spPr>
        <a:xfrm>
          <a:off x="2262991" y="2801874"/>
          <a:ext cx="1116947" cy="45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98"/>
              </a:lnTo>
              <a:lnTo>
                <a:pt x="1116947" y="288498"/>
              </a:lnTo>
              <a:lnTo>
                <a:pt x="1116947" y="454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A689C-0A76-4DA8-B225-0F85E5924783}">
      <dsp:nvSpPr>
        <dsp:cNvPr id="0" name=""/>
        <dsp:cNvSpPr/>
      </dsp:nvSpPr>
      <dsp:spPr>
        <a:xfrm>
          <a:off x="1187692" y="2801874"/>
          <a:ext cx="1075298" cy="454660"/>
        </a:xfrm>
        <a:custGeom>
          <a:avLst/>
          <a:gdLst/>
          <a:ahLst/>
          <a:cxnLst/>
          <a:rect l="0" t="0" r="0" b="0"/>
          <a:pathLst>
            <a:path>
              <a:moveTo>
                <a:pt x="1075298" y="0"/>
              </a:moveTo>
              <a:lnTo>
                <a:pt x="1075298" y="288498"/>
              </a:lnTo>
              <a:lnTo>
                <a:pt x="0" y="288498"/>
              </a:lnTo>
              <a:lnTo>
                <a:pt x="0" y="454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26413-F85A-47A0-A84E-66AC8E65B1BA}">
      <dsp:nvSpPr>
        <dsp:cNvPr id="0" name=""/>
        <dsp:cNvSpPr/>
      </dsp:nvSpPr>
      <dsp:spPr>
        <a:xfrm>
          <a:off x="2262991" y="1141248"/>
          <a:ext cx="1603817" cy="521654"/>
        </a:xfrm>
        <a:custGeom>
          <a:avLst/>
          <a:gdLst/>
          <a:ahLst/>
          <a:cxnLst/>
          <a:rect l="0" t="0" r="0" b="0"/>
          <a:pathLst>
            <a:path>
              <a:moveTo>
                <a:pt x="1603817" y="0"/>
              </a:moveTo>
              <a:lnTo>
                <a:pt x="1603817" y="355492"/>
              </a:lnTo>
              <a:lnTo>
                <a:pt x="0" y="355492"/>
              </a:lnTo>
              <a:lnTo>
                <a:pt x="0" y="5216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57338-79F6-4522-BBEA-9A6DB14B1E62}">
      <dsp:nvSpPr>
        <dsp:cNvPr id="0" name=""/>
        <dsp:cNvSpPr/>
      </dsp:nvSpPr>
      <dsp:spPr>
        <a:xfrm>
          <a:off x="2969980" y="2277"/>
          <a:ext cx="1793655" cy="113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E2ED0-248C-48EF-BEED-C33876BAB2C8}">
      <dsp:nvSpPr>
        <dsp:cNvPr id="0" name=""/>
        <dsp:cNvSpPr/>
      </dsp:nvSpPr>
      <dsp:spPr>
        <a:xfrm>
          <a:off x="3169275" y="191607"/>
          <a:ext cx="1793655" cy="113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Radno sposobno stanovništvo</a:t>
          </a:r>
          <a:endParaRPr lang="bs-Latn-BA" sz="2100" kern="1200" dirty="0"/>
        </a:p>
      </dsp:txBody>
      <dsp:txXfrm>
        <a:off x="3202634" y="224966"/>
        <a:ext cx="1726937" cy="1072253"/>
      </dsp:txXfrm>
    </dsp:sp>
    <dsp:sp modelId="{5CAF6C62-8092-42A7-A780-9AB23A35AB7B}">
      <dsp:nvSpPr>
        <dsp:cNvPr id="0" name=""/>
        <dsp:cNvSpPr/>
      </dsp:nvSpPr>
      <dsp:spPr>
        <a:xfrm>
          <a:off x="1366163" y="1662903"/>
          <a:ext cx="1793655" cy="113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630E9-E0FC-46FD-8B04-0D5EE7AF59F2}">
      <dsp:nvSpPr>
        <dsp:cNvPr id="0" name=""/>
        <dsp:cNvSpPr/>
      </dsp:nvSpPr>
      <dsp:spPr>
        <a:xfrm>
          <a:off x="1565458" y="1852233"/>
          <a:ext cx="1793655" cy="113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Aktivno stanovništvo</a:t>
          </a:r>
          <a:endParaRPr lang="bs-Latn-BA" sz="2100" kern="1200" dirty="0"/>
        </a:p>
      </dsp:txBody>
      <dsp:txXfrm>
        <a:off x="1598817" y="1885592"/>
        <a:ext cx="1726937" cy="1072253"/>
      </dsp:txXfrm>
    </dsp:sp>
    <dsp:sp modelId="{BBEBB8F5-FBDE-41BF-90C5-A966E5C8B7CF}">
      <dsp:nvSpPr>
        <dsp:cNvPr id="0" name=""/>
        <dsp:cNvSpPr/>
      </dsp:nvSpPr>
      <dsp:spPr>
        <a:xfrm>
          <a:off x="290864" y="3256535"/>
          <a:ext cx="1793655" cy="113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D6C84-5B07-4B34-8475-18DAD03CBC9B}">
      <dsp:nvSpPr>
        <dsp:cNvPr id="0" name=""/>
        <dsp:cNvSpPr/>
      </dsp:nvSpPr>
      <dsp:spPr>
        <a:xfrm>
          <a:off x="490160" y="3445865"/>
          <a:ext cx="1793655" cy="113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Zaposleni</a:t>
          </a:r>
          <a:endParaRPr lang="bs-Latn-BA" sz="2100" kern="1200" dirty="0"/>
        </a:p>
      </dsp:txBody>
      <dsp:txXfrm>
        <a:off x="523519" y="3479224"/>
        <a:ext cx="1726937" cy="1072253"/>
      </dsp:txXfrm>
    </dsp:sp>
    <dsp:sp modelId="{1484CFF3-B91C-4A42-8F0A-AA7594A54AF4}">
      <dsp:nvSpPr>
        <dsp:cNvPr id="0" name=""/>
        <dsp:cNvSpPr/>
      </dsp:nvSpPr>
      <dsp:spPr>
        <a:xfrm>
          <a:off x="2483110" y="3256535"/>
          <a:ext cx="1793655" cy="113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5D3C3-AEB7-4482-B36F-FEEE6C8C6DCB}">
      <dsp:nvSpPr>
        <dsp:cNvPr id="0" name=""/>
        <dsp:cNvSpPr/>
      </dsp:nvSpPr>
      <dsp:spPr>
        <a:xfrm>
          <a:off x="2682405" y="3445865"/>
          <a:ext cx="1793655" cy="113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Nezaposleni</a:t>
          </a:r>
          <a:endParaRPr lang="bs-Latn-BA" sz="2100" kern="1200" dirty="0"/>
        </a:p>
      </dsp:txBody>
      <dsp:txXfrm>
        <a:off x="2715764" y="3479224"/>
        <a:ext cx="1726937" cy="1072253"/>
      </dsp:txXfrm>
    </dsp:sp>
    <dsp:sp modelId="{06786D92-3E25-4C6B-BE10-F6F527BEB8FB}">
      <dsp:nvSpPr>
        <dsp:cNvPr id="0" name=""/>
        <dsp:cNvSpPr/>
      </dsp:nvSpPr>
      <dsp:spPr>
        <a:xfrm>
          <a:off x="4681811" y="1662914"/>
          <a:ext cx="1793655" cy="113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282C5-9EB6-4498-92CE-95809CED9B11}">
      <dsp:nvSpPr>
        <dsp:cNvPr id="0" name=""/>
        <dsp:cNvSpPr/>
      </dsp:nvSpPr>
      <dsp:spPr>
        <a:xfrm>
          <a:off x="4881106" y="1852244"/>
          <a:ext cx="1793655" cy="113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Neaktivno stanovništvo</a:t>
          </a:r>
          <a:endParaRPr lang="bs-Latn-BA" sz="2100" kern="1200" dirty="0"/>
        </a:p>
      </dsp:txBody>
      <dsp:txXfrm>
        <a:off x="4914465" y="1885603"/>
        <a:ext cx="1726937" cy="107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FAB28A60-FEDC-4FF8-954D-C28FE007E896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32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7479C8A3-0CFE-41EA-905A-AD87211BE5E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440308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40D5DEF7-C66B-400C-BE25-853EF7B2916F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5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8851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6C909DF1-3715-4BD6-B12F-3F73069816F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889664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7ED7A1-B6CC-44CD-AB78-2A52742A4D09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4340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BE7D4C-B0CB-4F5A-B4BA-378899CE8F77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3655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71FE10-9D20-4C3A-9A47-8CF4FA8E054F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8656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12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6DA32D-F617-4F9A-842B-FACFF634EB92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0720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13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3E9D6F-A6ED-4DCA-80E1-F47482F64053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2723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CD3EDD-589E-476C-9685-E57467C2397A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0145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15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CF9CBA-E1EC-4746-AE3B-F07AB3DD4196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93187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>
              <a:defRPr/>
            </a:pP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3799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66713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>
              <a:defRPr/>
            </a:pPr>
            <a:endParaRPr lang="bs-Latn-BA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93159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>
              <a:defRPr/>
            </a:pPr>
            <a:endParaRPr lang="bs-Latn-BA" b="0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9980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2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C5F9DB-354C-43A0-89AF-8BF3A1435129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489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>
              <a:defRPr/>
            </a:pPr>
            <a:endParaRPr lang="bs-Latn-BA" b="0" dirty="0" smtClean="0">
              <a:latin typeface="Arial Narrow" pitchFamily="34" charset="0"/>
            </a:endParaRPr>
          </a:p>
          <a:p>
            <a:pPr defTabSz="915863">
              <a:defRPr/>
            </a:pPr>
            <a:endParaRPr lang="bs-Latn-BA" b="0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5086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EB0740-8579-4FEF-89F0-A3FD6D5BC795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63443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EB0740-8579-4FEF-89F0-A3FD6D5BC795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63961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23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FAD5D77-8FE7-49F8-874F-49C52ED75829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8324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18280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67885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Latn-BA" dirty="0" smtClean="0"/>
              <a:t>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18960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5640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10299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29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8171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3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F77FD7-AFE5-4E80-8BB4-85EBEE2F5AD2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489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 smtClean="0"/>
          </a:p>
          <a:p>
            <a:r>
              <a:rPr lang="bs-Latn-BA" sz="800" dirty="0"/>
              <a:t>								</a:t>
            </a:r>
          </a:p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30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89354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s-Latn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/>
              <a:t>31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26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1D906E-9698-4EF7-BD21-9658053FE282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32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6540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EA335A-3922-4A31-82D0-35BEA06C7413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33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1691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287728-A338-4DD7-A5CE-82E524558270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138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EE306B-F21E-44A8-8037-2FEE6A3A4B6E}" type="datetime1">
              <a:rPr lang="bs-Latn-BA" smtClean="0">
                <a:solidFill>
                  <a:prstClr val="black"/>
                </a:solidFill>
              </a:rPr>
              <a:t>1.12.2017</a:t>
            </a:fld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>
                <a:solidFill>
                  <a:prstClr val="black"/>
                </a:solidFill>
              </a:rPr>
              <a:pPr/>
              <a:t>5</a:t>
            </a:fld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7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>
              <a:defRPr/>
            </a:pPr>
            <a:endParaRPr lang="bs-Latn-BA" b="0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ED0D-CEDF-4317-AADC-3C051DE15A44}" type="slidenum">
              <a:rPr lang="bs-Latn-BA" smtClean="0">
                <a:solidFill>
                  <a:prstClr val="black"/>
                </a:solidFill>
              </a:rPr>
              <a:pPr/>
              <a:t>6</a:t>
            </a:fld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3057CC-A360-4FD7-BB1D-94A9BEC49026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2191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EA145F-AB1A-47BA-98D3-68DE49F6F6AA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2191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DF1-3715-4BD6-B12F-3F73069816F0}" type="slidenum">
              <a:rPr lang="bs-Latn-BA" smtClean="0"/>
              <a:t>9</a:t>
            </a:fld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A59732-B678-4C13-B1A3-1C8C13DC1033}" type="datetime1">
              <a:rPr lang="bs-Latn-BA" smtClean="0"/>
              <a:t>1.12.2017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505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9D3A-BAC9-4FBD-8A03-F915767DAFC6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623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3A3-0384-4FCE-B337-57B407E75E4C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3260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8451-D5C5-4ED8-9CA6-8266A72956F0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4064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50CC-E428-48E4-A98A-C4B927239086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7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6966-BE51-4A9B-9CD3-3667F94AF5F4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515A-2BCA-4240-BFD3-F8B856EB56BC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5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EB4-CE24-4C15-9EBC-59CE1BBE10D3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C114-BAFA-4344-8F2A-3B4EC4B8E777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9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8E63-2CB7-4DE4-B66B-D864B99C89DE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4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6329-2E81-47E2-B907-35E41FF8DA8B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6612-A0D8-407E-A5E4-C27306E6B9BE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6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CB26-6A71-4193-903F-FD51E0947E26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016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70D4-63CC-4FAF-9CD7-FD4AD0174310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72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9424-7AE1-42BB-8906-4F05FFB89CB0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2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C952-AAED-4DEC-B12F-2236414ED5E4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FA8D-8CA9-4A51-940D-16A0257588EC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284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0AC-5DDF-4126-9A75-3CB1DEE9DB24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5442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20A5-AD94-4C27-95DA-1258A72EFABA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29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5949-4136-478C-8AFA-AFC785DE841F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05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D5F7-5FEE-4828-A50B-BE33BC196FD9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03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A3EF-6A4F-4503-8C20-CB4DA3284493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0134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A2-AAFC-4213-AFE6-B36CCFDFA6C3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716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5C5A-CEEB-452D-9FAF-52BDAC7D58C5}" type="datetime1">
              <a:rPr lang="bs-Latn-BA" smtClean="0"/>
              <a:t>1.12.2017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9148-29AF-4CCD-83E7-528A9CE2FBF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410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3341-680B-4E4D-8AB9-023C573391D2}" type="datetime1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1.12.2017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9148-29AF-4CCD-83E7-528A9CE2FB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6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4147883"/>
            <a:ext cx="12191999" cy="344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2" y="226575"/>
            <a:ext cx="2511919" cy="2869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055" y="3096079"/>
            <a:ext cx="8879911" cy="18794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</a:t>
            </a:fld>
            <a:endParaRPr lang="bs-Latn-BA"/>
          </a:p>
        </p:txBody>
      </p:sp>
      <p:sp>
        <p:nvSpPr>
          <p:cNvPr id="4" name="TextBox 3"/>
          <p:cNvSpPr txBox="1"/>
          <p:nvPr/>
        </p:nvSpPr>
        <p:spPr>
          <a:xfrm>
            <a:off x="6469626" y="5502319"/>
            <a:ext cx="171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 smtClean="0"/>
              <a:t>Decembar, 2017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25598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88133"/>
            <a:ext cx="12191999" cy="25286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1800" b="1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83" y="0"/>
            <a:ext cx="7184751" cy="1520684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911994"/>
              </p:ext>
            </p:extLst>
          </p:nvPr>
        </p:nvGraphicFramePr>
        <p:xfrm>
          <a:off x="1579209" y="2058049"/>
          <a:ext cx="8073724" cy="377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97361" y="1608139"/>
            <a:ext cx="558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b="1" dirty="0" smtClean="0">
                <a:latin typeface="Arial Narrow" pitchFamily="34" charset="0"/>
              </a:rPr>
              <a:t>Najvažniji partneri Federacije BiH – Uvoz, % od ukupnog </a:t>
            </a:r>
            <a:r>
              <a:rPr lang="bs-Latn-BA" sz="1400" b="1" dirty="0" err="1" smtClean="0">
                <a:latin typeface="Arial Narrow" pitchFamily="34" charset="0"/>
              </a:rPr>
              <a:t>uvoza</a:t>
            </a:r>
            <a:r>
              <a:rPr lang="bs-Latn-BA" sz="1400" b="1" dirty="0" smtClean="0">
                <a:latin typeface="Arial Narrow" pitchFamily="34" charset="0"/>
              </a:rPr>
              <a:t> – grafikon 10.</a:t>
            </a:r>
            <a:endParaRPr lang="bs-Latn-BA" sz="1400" b="1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049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62299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3321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7184751" cy="152068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41867"/>
              </p:ext>
            </p:extLst>
          </p:nvPr>
        </p:nvGraphicFramePr>
        <p:xfrm>
          <a:off x="579120" y="1520684"/>
          <a:ext cx="9664700" cy="4041915"/>
        </p:xfrm>
        <a:graphic>
          <a:graphicData uri="http://schemas.openxmlformats.org/drawingml/2006/table">
            <a:tbl>
              <a:tblPr/>
              <a:tblGrid>
                <a:gridCol w="5102704"/>
                <a:gridCol w="973989"/>
                <a:gridCol w="848661"/>
                <a:gridCol w="1235391"/>
                <a:gridCol w="1503955"/>
              </a:tblGrid>
              <a:tr h="481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Njemačku,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29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Ostali dijelovi sjedišta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154.835.455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1.069.529.351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29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Ostali profili od legura aluminijuma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42.716.618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1.278.266.725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29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Tapecirana sjedišta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35.790.557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-208.737.374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71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00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Njemačke,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Automobili, korišteni, sa diesel motorom od 1500 do 2500 cm3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58.204.517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Automobili sa diesel motorom, novi, prvoga stepena rastavljenosti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49.365.546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Monofilamenti, šipke, štapovi i profili, od polimera vinil hlorida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31.439.268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s-Latn-BA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169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058"/>
            <a:ext cx="12075042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6960464" cy="147321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05326"/>
              </p:ext>
            </p:extLst>
          </p:nvPr>
        </p:nvGraphicFramePr>
        <p:xfrm>
          <a:off x="563881" y="1462292"/>
          <a:ext cx="9641839" cy="4039346"/>
        </p:xfrm>
        <a:graphic>
          <a:graphicData uri="http://schemas.openxmlformats.org/drawingml/2006/table">
            <a:tbl>
              <a:tblPr/>
              <a:tblGrid>
                <a:gridCol w="5327500"/>
                <a:gridCol w="1016897"/>
                <a:gridCol w="717810"/>
                <a:gridCol w="1289816"/>
                <a:gridCol w="1289816"/>
              </a:tblGrid>
              <a:tr h="4891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Hrvatsku,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82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90.630.874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663.134.047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82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Legure aluminijuma, u sirovim oblicima, ostale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76.717.008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1.280.973.782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82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Ostali profili od legura aluminijuma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25.874.099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-617.839.735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96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96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19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Hrvatske,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9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Diesel gorivo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269.001.835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9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102.497.282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9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Benzin 95-98 oktana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65.118.700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7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7024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5400" y="1217822"/>
            <a:ext cx="8229600" cy="1015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6960464" cy="147321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13533"/>
              </p:ext>
            </p:extLst>
          </p:nvPr>
        </p:nvGraphicFramePr>
        <p:xfrm>
          <a:off x="731519" y="1473213"/>
          <a:ext cx="9408120" cy="3997950"/>
        </p:xfrm>
        <a:graphic>
          <a:graphicData uri="http://schemas.openxmlformats.org/drawingml/2006/table">
            <a:tbl>
              <a:tblPr/>
              <a:tblGrid>
                <a:gridCol w="5198361"/>
                <a:gridCol w="992248"/>
                <a:gridCol w="700411"/>
                <a:gridCol w="1258550"/>
                <a:gridCol w="1258550"/>
              </a:tblGrid>
              <a:tr h="48418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Italiju,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63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Ostala ženska obuća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55.769.478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562.064.965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63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Legure aluminijuma, u sirovim oblicima, ostale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50.332.719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1.219.272.317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63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Silicijum ostali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25.560.425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-657.207.352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36"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36"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18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Italije,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3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Diesel gorivo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207.810.240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Žica od bakra promjera preko 6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31.820.227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36"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Goveđe kože i kože kopitara, dalje obrađivane nakon štavljenja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18.917.553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630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1819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6960464" cy="147321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64366"/>
              </p:ext>
            </p:extLst>
          </p:nvPr>
        </p:nvGraphicFramePr>
        <p:xfrm>
          <a:off x="701041" y="1473213"/>
          <a:ext cx="9397999" cy="3967469"/>
        </p:xfrm>
        <a:graphic>
          <a:graphicData uri="http://schemas.openxmlformats.org/drawingml/2006/table">
            <a:tbl>
              <a:tblPr/>
              <a:tblGrid>
                <a:gridCol w="5192769"/>
                <a:gridCol w="991180"/>
                <a:gridCol w="699658"/>
                <a:gridCol w="1257196"/>
                <a:gridCol w="1257196"/>
              </a:tblGrid>
              <a:tr h="4804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Austriju,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52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Legure aluminijuma, u sirovim oblicima, ostale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49.088.874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540.310.684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effectLst/>
                          <a:latin typeface="Arial Narrow"/>
                        </a:rPr>
                        <a:t>Ostali dijelovi za kotrljajuće ležaje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43.358.644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374.483.266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effectLst/>
                          <a:latin typeface="Arial Narrow"/>
                        </a:rPr>
                        <a:t>Izolovani električni provodnici, za napon &lt;1000 V, bez priključaka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36.861.247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165.827.418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4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Austrije,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Ostali proizvodi od kalaja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33.856.318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Ostali dijelovi za električne motore i generatore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20.980.291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Pleteni ili kukićani materijali, širine veće od 30cm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8.365.871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611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0234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6960464" cy="147321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31500"/>
              </p:ext>
            </p:extLst>
          </p:nvPr>
        </p:nvGraphicFramePr>
        <p:xfrm>
          <a:off x="914401" y="1473211"/>
          <a:ext cx="9099711" cy="4013187"/>
        </p:xfrm>
        <a:graphic>
          <a:graphicData uri="http://schemas.openxmlformats.org/drawingml/2006/table">
            <a:tbl>
              <a:tblPr/>
              <a:tblGrid>
                <a:gridCol w="5027952"/>
                <a:gridCol w="959721"/>
                <a:gridCol w="677450"/>
                <a:gridCol w="1217294"/>
                <a:gridCol w="1217294"/>
              </a:tblGrid>
              <a:tr h="47920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Sloveniju,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3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Dijelovi za ostale motore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96.094.913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514.948.127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Ostali proizvodi od kože ili umjetne kože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37.290.568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535.054.459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3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Knjige, leci i sličan štampani materijal, ostalo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32.502.052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-20.106.332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21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21"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20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Slovenije,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21"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Goveđe kože (uklj. bivolje), štavljene, cijepane sa licem (zrnaste)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53.426.224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Gotovi lijekovi za prodaju na malo, ostali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23.565.133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19.621.604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80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251"/>
            <a:ext cx="12191999" cy="344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6087327" cy="1288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80617"/>
              </p:ext>
            </p:extLst>
          </p:nvPr>
        </p:nvGraphicFramePr>
        <p:xfrm>
          <a:off x="731521" y="1288407"/>
          <a:ext cx="9367520" cy="4274192"/>
        </p:xfrm>
        <a:graphic>
          <a:graphicData uri="http://schemas.openxmlformats.org/drawingml/2006/table">
            <a:tbl>
              <a:tblPr/>
              <a:tblGrid>
                <a:gridCol w="5175927"/>
                <a:gridCol w="987966"/>
                <a:gridCol w="697389"/>
                <a:gridCol w="1253119"/>
                <a:gridCol w="1253119"/>
              </a:tblGrid>
              <a:tr h="50753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Srbiju,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15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Koks i polukoks od kamenog uglja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165.395.515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505.648.595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156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63.314.550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794.033.559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28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Toplo valjana žica od željeza ili nelegiranog čelika, presjeka ispod 14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24.013.146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-288.384.964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53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Srbije,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53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68.430.297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53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Diesel gorivo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52.987.757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53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Cigarete, ostale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29.074.253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35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7024"/>
            <a:ext cx="12191999" cy="344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0"/>
            <a:ext cx="6087327" cy="1288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24576"/>
              </p:ext>
            </p:extLst>
          </p:nvPr>
        </p:nvGraphicFramePr>
        <p:xfrm>
          <a:off x="670560" y="1288409"/>
          <a:ext cx="9474201" cy="4258950"/>
        </p:xfrm>
        <a:graphic>
          <a:graphicData uri="http://schemas.openxmlformats.org/drawingml/2006/table">
            <a:tbl>
              <a:tblPr/>
              <a:tblGrid>
                <a:gridCol w="5234873"/>
                <a:gridCol w="999217"/>
                <a:gridCol w="705331"/>
                <a:gridCol w="1267390"/>
                <a:gridCol w="1267390"/>
              </a:tblGrid>
              <a:tr h="5157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Crnu Goru,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54"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Šipke od gvožđa, sa udubljenjima i slično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22.267.196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187.738.932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54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21.797.182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48.418.216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54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Ostale željezne ili čelične konstrukcije (osim montažnih zgrada) i dijelovi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16.594.121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139.320.716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842"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842"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7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Crne Gore,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84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Aluminijum, nelegirani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35.392.296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84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Električna energija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5.209.127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84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Kobasice i slično, sušeni ili premazani, nekuhani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1.042.792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10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8052"/>
            <a:ext cx="12191999" cy="344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14667"/>
              </p:ext>
            </p:extLst>
          </p:nvPr>
        </p:nvGraphicFramePr>
        <p:xfrm>
          <a:off x="883920" y="1305903"/>
          <a:ext cx="9321801" cy="4165257"/>
        </p:xfrm>
        <a:graphic>
          <a:graphicData uri="http://schemas.openxmlformats.org/drawingml/2006/table">
            <a:tbl>
              <a:tblPr/>
              <a:tblGrid>
                <a:gridCol w="5150666"/>
                <a:gridCol w="983144"/>
                <a:gridCol w="693985"/>
                <a:gridCol w="1247003"/>
                <a:gridCol w="1247003"/>
              </a:tblGrid>
              <a:tr h="44010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effectLst/>
                          <a:latin typeface="Arial Narrow"/>
                        </a:rPr>
                        <a:t>Izvoz po proizvodima u Makedoniju, I-X 2017. u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2949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Ostali pripremljeni ili konzervirani proizvodi od kokoši vrste Gallus domesticus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9.303.831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64.778.903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294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effectLst/>
                          <a:latin typeface="Arial Narrow"/>
                        </a:rPr>
                        <a:t>Mlijeko i pavlaka, neobrađeni, masni 3-6 %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6.904.030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73.966.625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66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effectLst/>
                          <a:latin typeface="Arial Narrow"/>
                        </a:rPr>
                        <a:t>Ostali električni provodnici, za napon između 80 V i 1000 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6.276.557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-9.187.722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7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7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010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Makedonije,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7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Gotovi lijekovi za prodaju na malo, ostali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9.364.747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79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Ostale cijevi i šuplji profili, od željeza ili čelika, debljine stjenke veće od 2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7.454.136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7307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Plosnati valjani proizvodi od željeza ili neleg. čelika, obojeni, lakirani ili plastificirani, ostali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3.121.167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 dirty="0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53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6071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77147"/>
              </p:ext>
            </p:extLst>
          </p:nvPr>
        </p:nvGraphicFramePr>
        <p:xfrm>
          <a:off x="975360" y="1310218"/>
          <a:ext cx="9261395" cy="4176181"/>
        </p:xfrm>
        <a:graphic>
          <a:graphicData uri="http://schemas.openxmlformats.org/drawingml/2006/table">
            <a:tbl>
              <a:tblPr/>
              <a:tblGrid>
                <a:gridCol w="5117289"/>
                <a:gridCol w="976773"/>
                <a:gridCol w="689487"/>
                <a:gridCol w="1238923"/>
                <a:gridCol w="1238923"/>
              </a:tblGrid>
              <a:tr h="50620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Izvoz po proizvodima u Tursku,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1968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0" i="0" u="none" strike="noStrike" dirty="0">
                          <a:effectLst/>
                          <a:latin typeface="Arial Narrow"/>
                        </a:rPr>
                        <a:t>Goveđe meso, svježe ili rashlađeno, bez kostiju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29.684.921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izvoz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144.582.411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196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effectLst/>
                          <a:latin typeface="Arial Narrow"/>
                        </a:rPr>
                        <a:t>Ostali otpaci od željeza ili čelika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27.385.070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Ukupan uvoz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481.902.871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1968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Ostali dijelovi sjedišta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24.865.309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>
                          <a:effectLst/>
                          <a:latin typeface="Arial Narrow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0" i="0" u="none" strike="noStrike">
                          <a:effectLst/>
                          <a:latin typeface="Arial Narrow"/>
                        </a:rPr>
                        <a:t>-337.320.460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338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s-Latn-BA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338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20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Uvoz po proizvodima iz Turske, I-X 2017. u 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77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effectLst/>
                          <a:latin typeface="Arial Narrow"/>
                        </a:rPr>
                        <a:t>Potkošulje i majice, od pamuka pletene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12.546.000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77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effectLst/>
                          <a:latin typeface="Arial Narrow"/>
                        </a:rPr>
                        <a:t>Gotovi lijekovi za prodaju na malo, ostali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11.251.112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7731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Sagovi i ostali tekstilni podni pokrivači, tkani, od umjetnih ili sintetičkih materijala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8.789.415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000" b="0" i="0" u="none" strike="noStrike" dirty="0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69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2923"/>
            <a:ext cx="12191999" cy="3447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9224" y="1401243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hr-HR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hr-HR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hr-HR" b="1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bs-Latn-BA" sz="32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0024" y="2763263"/>
            <a:ext cx="7936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hr-HR" sz="2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hr-HR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ROBNA RAZMJENA FEDERACIJE BiH S INOZEMSTVOM </a:t>
            </a:r>
            <a:endParaRPr lang="hr-HR" sz="2400" b="1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hr-HR" sz="2400" b="1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hr-HR" sz="2400" b="1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2. OSNOVNI INDIKATORI ANKETE O RADNOJ SNAZI</a:t>
            </a:r>
            <a:endParaRPr lang="bs-Latn-BA" sz="24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47" y="93075"/>
            <a:ext cx="8879911" cy="18794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873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6071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20</a:t>
            </a:fld>
            <a:endParaRPr lang="bs-Latn-BA"/>
          </a:p>
        </p:txBody>
      </p:sp>
      <p:sp>
        <p:nvSpPr>
          <p:cNvPr id="6" name="Rectangle 5"/>
          <p:cNvSpPr/>
          <p:nvPr/>
        </p:nvSpPr>
        <p:spPr>
          <a:xfrm>
            <a:off x="3252748" y="3122544"/>
            <a:ext cx="5282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000" b="1" dirty="0"/>
              <a:t>OSNOVNI INDIKATORI ANKETE O RADNOJ SNAZI</a:t>
            </a:r>
          </a:p>
        </p:txBody>
      </p:sp>
    </p:spTree>
    <p:extLst>
      <p:ext uri="{BB962C8B-B14F-4D97-AF65-F5344CB8AC3E}">
        <p14:creationId xmlns:p14="http://schemas.microsoft.com/office/powerpoint/2010/main" val="3377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6882"/>
            <a:ext cx="12191999" cy="344753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65173" y="2321858"/>
            <a:ext cx="1321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83" y="0"/>
            <a:ext cx="7184751" cy="15206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21</a:t>
            </a:fld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0" y="2625598"/>
            <a:ext cx="11444577" cy="204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Arial Narrow" panose="020B0606020202030204" pitchFamily="34" charset="0"/>
                <a:cs typeface="Arial" panose="020B0604020202020204" pitchFamily="34" charset="0"/>
              </a:rPr>
              <a:t>Cilj ankete o radnoj </a:t>
            </a:r>
            <a:r>
              <a:rPr lang="hr-H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snazi</a:t>
            </a:r>
          </a:p>
          <a:p>
            <a:pPr algn="ctr"/>
            <a:endParaRPr lang="bs-Latn-BA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endParaRPr lang="bs-Latn-BA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Glavni cilj ovog istraživanja je dobivanje podataka o tri osnovna, međusobno isključiva 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kontingenta </a:t>
            </a:r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stanovništva: </a:t>
            </a:r>
            <a:endParaRPr lang="hr-HR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hr-HR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zaposlenih</a:t>
            </a:r>
            <a:r>
              <a:rPr lang="hr-HR" b="1" dirty="0">
                <a:latin typeface="Arial Narrow" panose="020B0606020202030204" pitchFamily="34" charset="0"/>
                <a:cs typeface="Arial" panose="020B0604020202020204" pitchFamily="34" charset="0"/>
              </a:rPr>
              <a:t>, nezaposlenih i </a:t>
            </a:r>
            <a:r>
              <a:rPr lang="hr-H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neaktivnih</a:t>
            </a:r>
            <a:endParaRPr lang="bs-Latn-BA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hr-HR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22</a:t>
            </a:fld>
            <a:endParaRPr lang="bs-Latn-BA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98483" y="445347"/>
          <a:ext cx="6836789" cy="465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225140" y="3946880"/>
            <a:ext cx="6696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Aktivno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stanovništvo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AKTIVNOSTI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 100   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Radno sposobno stanovništvo 15+ </a:t>
            </a:r>
            <a:endParaRPr lang="bs-Latn-BA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5225139" y="4825620"/>
            <a:ext cx="6696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Zaposleni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ZAPOSLENOSTI</a:t>
            </a:r>
            <a:r>
              <a:rPr lang="bs-Latn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bs-Latn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      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Radno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 stanovništvo 15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5138" y="5704360"/>
            <a:ext cx="6696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Nezaposleni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STOPA NEZAPOSLENOSTI   =  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</a:t>
            </a:r>
            <a:r>
              <a:rPr lang="bs-Latn-B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  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bs-Latn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bs-Latn-B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ktivno stanovništvo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(zaposleni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bs-Latn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nezaposleni)</a:t>
            </a:r>
            <a:endParaRPr lang="bs-Latn-BA" sz="1400" dirty="0"/>
          </a:p>
        </p:txBody>
      </p:sp>
    </p:spTree>
    <p:extLst>
      <p:ext uri="{BB962C8B-B14F-4D97-AF65-F5344CB8AC3E}">
        <p14:creationId xmlns:p14="http://schemas.microsoft.com/office/powerpoint/2010/main" val="1089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2582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1375091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83" y="0"/>
            <a:ext cx="7012223" cy="14841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23</a:t>
            </a:fld>
            <a:endParaRPr lang="bs-Latn-BA" dirty="0"/>
          </a:p>
        </p:txBody>
      </p:sp>
      <p:sp>
        <p:nvSpPr>
          <p:cNvPr id="8" name="Rectangle 7"/>
          <p:cNvSpPr/>
          <p:nvPr/>
        </p:nvSpPr>
        <p:spPr>
          <a:xfrm>
            <a:off x="759542" y="1851363"/>
            <a:ext cx="10439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Jedinica </a:t>
            </a:r>
            <a:r>
              <a:rPr lang="hr-HR" b="1" dirty="0">
                <a:latin typeface="Arial Narrow" panose="020B0606020202030204" pitchFamily="34" charset="0"/>
                <a:cs typeface="Arial" panose="020B0604020202020204" pitchFamily="34" charset="0"/>
              </a:rPr>
              <a:t>posmatranja i jedinica </a:t>
            </a:r>
            <a:r>
              <a:rPr lang="hr-H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anketiranja</a:t>
            </a:r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endParaRPr lang="hr-HR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bs-Latn-BA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Jedinica posmatranja 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je domaćinstvo </a:t>
            </a:r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koje živi u stambenoj jedinici izabranoj u uzorak, a jedinica anketiranja je svaki član izabranog domaćinstva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hr-HR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Obuhvat</a:t>
            </a:r>
          </a:p>
          <a:p>
            <a:pPr algn="ctr"/>
            <a:endParaRPr lang="hr-HR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Veličina </a:t>
            </a:r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uzorka za Federaciju BiH 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u 2017. godini je 6.196 domaćinstava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4632582"/>
            <a:ext cx="12191999" cy="3447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581" y="1651338"/>
            <a:ext cx="10488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bs-Latn-BA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5375910" y="3658022"/>
          <a:ext cx="4572000" cy="256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210455" y="3628779"/>
          <a:ext cx="4572000" cy="260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24</a:t>
            </a:r>
            <a:endParaRPr lang="bs-Latn-B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85901" y="1651338"/>
          <a:ext cx="8006444" cy="1716405"/>
        </p:xfrm>
        <a:graphic>
          <a:graphicData uri="http://schemas.openxmlformats.org/drawingml/2006/table">
            <a:tbl>
              <a:tblPr/>
              <a:tblGrid>
                <a:gridCol w="2702684"/>
                <a:gridCol w="883960"/>
                <a:gridCol w="883960"/>
                <a:gridCol w="883960"/>
                <a:gridCol w="883960"/>
                <a:gridCol w="883960"/>
                <a:gridCol w="883960"/>
              </a:tblGrid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radno sposobnog stanovništva prema aktivnosti i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spolu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145415">
                <a:tc>
                  <a:txBody>
                    <a:bodyPr/>
                    <a:lstStyle/>
                    <a:p>
                      <a:pPr algn="l" fontAlgn="ctr"/>
                      <a:endParaRPr lang="bs-Latn-BA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Muški </a:t>
                      </a:r>
                      <a:endParaRPr lang="bs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Žensk</a:t>
                      </a:r>
                      <a:r>
                        <a:rPr lang="bs-Latn-B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Radno sposobno stanovništvo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Aktivno stanovništvo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Neaktivno stanovništvo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113"/>
            <a:ext cx="12191999" cy="344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459" y="1475580"/>
            <a:ext cx="9473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sz="2400" dirty="0"/>
          </a:p>
          <a:p>
            <a:pPr>
              <a:spcAft>
                <a:spcPts val="0"/>
              </a:spcAft>
            </a:pPr>
            <a:endParaRPr lang="bs-Latn-B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25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426" y="1257482"/>
            <a:ext cx="8699746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876"/>
            <a:ext cx="12191999" cy="395245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65173" y="2321858"/>
            <a:ext cx="1321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2259106" y="1651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bs-Latn-BA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12519" y="1496292"/>
          <a:ext cx="9820893" cy="458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26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32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1236"/>
            <a:ext cx="12191999" cy="3447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9106" y="165133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bs-Latn-B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65173" y="2321858"/>
            <a:ext cx="1321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2259106" y="1651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bs-Latn-BA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838200" y="1305902"/>
          <a:ext cx="5029200" cy="363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969000" y="1130300"/>
          <a:ext cx="48133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27</a:t>
            </a:r>
            <a:endParaRPr lang="bs-Latn-B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148" y="1408001"/>
            <a:ext cx="8949704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98204"/>
            <a:ext cx="12191999" cy="3447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9105" y="1373308"/>
            <a:ext cx="7074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bs-Latn-B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628432" y="4151302"/>
            <a:ext cx="178828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2061767" y="1389676"/>
            <a:ext cx="69561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5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Stopa </a:t>
            </a: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zaposlenosti </a:t>
            </a: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ukupna 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starosnoj grupi od </a:t>
            </a: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</a:t>
            </a: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(%)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7619" y="3836539"/>
            <a:ext cx="77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/>
          </a:p>
          <a:p>
            <a:r>
              <a:rPr lang="hr-HR" dirty="0"/>
              <a:t> </a:t>
            </a:r>
            <a:endParaRPr lang="bs-Latn-BA" dirty="0"/>
          </a:p>
          <a:p>
            <a:pPr algn="just"/>
            <a:endParaRPr lang="bs-Latn-B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28</a:t>
            </a:r>
            <a:endParaRPr lang="bs-Latn-BA" dirty="0"/>
          </a:p>
        </p:txBody>
      </p:sp>
      <p:pic>
        <p:nvPicPr>
          <p:cNvPr id="1026" name="Chart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62" y="1958083"/>
            <a:ext cx="7517080" cy="385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4554"/>
            <a:ext cx="12191999" cy="3447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850" y="1401244"/>
            <a:ext cx="1129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Zaposleni prema statusu u zaposlenosti za 2017. </a:t>
            </a:r>
            <a:r>
              <a:rPr lang="bs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godinu (%)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65173" y="2321858"/>
            <a:ext cx="1321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2223796" y="1943725"/>
            <a:ext cx="77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/>
          </a:p>
          <a:p>
            <a:r>
              <a:rPr lang="hr-HR" dirty="0"/>
              <a:t> </a:t>
            </a:r>
            <a:endParaRPr lang="bs-Latn-BA" dirty="0"/>
          </a:p>
          <a:p>
            <a:pPr algn="just"/>
            <a:endParaRPr lang="bs-Latn-B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828801" y="2054710"/>
          <a:ext cx="8294146" cy="352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29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587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8053"/>
            <a:ext cx="12191999" cy="3447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9976" y="1871506"/>
            <a:ext cx="87680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hr-HR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Metodološke osnove</a:t>
            </a:r>
          </a:p>
          <a:p>
            <a:pPr algn="just">
              <a:spcAft>
                <a:spcPts val="0"/>
              </a:spcAft>
            </a:pPr>
            <a:endParaRPr lang="hr-HR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s-Latn-BA" dirty="0">
                <a:latin typeface="Arial Narrow" pitchFamily="34" charset="0"/>
              </a:rPr>
              <a:t>Izvor podataka za statistiku vanjske trgovine Federacije BiH je Uprava za indirektno oporezivanje Bosne i Hercegovine. </a:t>
            </a:r>
            <a:endParaRPr lang="bs-Latn-BA" dirty="0" smtClean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s-Latn-BA" dirty="0" smtClean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s-Latn-BA" dirty="0" smtClean="0">
                <a:latin typeface="Arial Narrow" pitchFamily="34" charset="0"/>
              </a:rPr>
              <a:t>Deklarant </a:t>
            </a:r>
            <a:r>
              <a:rPr lang="bs-Latn-BA" dirty="0">
                <a:latin typeface="Arial Narrow" pitchFamily="34" charset="0"/>
              </a:rPr>
              <a:t>(poslovni subjekt ili druga ovlaštena osoba od strane izvoznika/uvoznika, </a:t>
            </a:r>
            <a:r>
              <a:rPr lang="bs-Latn-BA" dirty="0" smtClean="0">
                <a:latin typeface="Arial Narrow" pitchFamily="34" charset="0"/>
              </a:rPr>
              <a:t>npr. </a:t>
            </a:r>
            <a:r>
              <a:rPr lang="bs-Latn-BA" dirty="0">
                <a:latin typeface="Arial Narrow" pitchFamily="34" charset="0"/>
              </a:rPr>
              <a:t>špediter) prilikom carinjenja robe podnosi carinarnici Jedinstvenu carinsku ispravu (JCI). </a:t>
            </a:r>
            <a:endParaRPr lang="bs-Latn-BA" dirty="0" smtClean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s-Latn-BA" dirty="0" smtClean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s-Latn-BA" dirty="0" smtClean="0">
                <a:latin typeface="Arial Narrow" pitchFamily="34" charset="0"/>
              </a:rPr>
              <a:t>Federalni </a:t>
            </a:r>
            <a:r>
              <a:rPr lang="bs-Latn-BA" dirty="0">
                <a:latin typeface="Arial Narrow" pitchFamily="34" charset="0"/>
              </a:rPr>
              <a:t>zavod za statistiku preuzima bazu podataka JCI u obliku slogova na magnetnom mediju i dalje ih obrađuje i publicira.</a:t>
            </a:r>
          </a:p>
          <a:p>
            <a:pPr algn="just">
              <a:spcAft>
                <a:spcPts val="0"/>
              </a:spcAft>
            </a:pPr>
            <a:endParaRPr lang="hr-HR" b="1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47" y="93075"/>
            <a:ext cx="8879911" cy="18794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048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97707"/>
            <a:ext cx="12191999" cy="3447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2324" y="1354549"/>
            <a:ext cx="85855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Zaposleni prema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grupama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područja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djelatnosti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1900" b="1" dirty="0">
                <a:latin typeface="Arial" panose="020B0604020202020204" pitchFamily="34" charset="0"/>
                <a:cs typeface="Arial" panose="020B0604020202020204" pitchFamily="34" charset="0"/>
              </a:rPr>
              <a:t>za 2017. </a:t>
            </a:r>
            <a:r>
              <a:rPr lang="bs-Latn-B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godinu (%)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65173" y="2321858"/>
            <a:ext cx="1321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838200" y="1718846"/>
            <a:ext cx="9498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  <a:endParaRPr lang="bs-Latn-BA" dirty="0"/>
          </a:p>
          <a:p>
            <a:r>
              <a:rPr lang="hr-HR" dirty="0"/>
              <a:t> </a:t>
            </a:r>
            <a:endParaRPr lang="bs-Latn-BA" dirty="0"/>
          </a:p>
          <a:p>
            <a:endParaRPr lang="bs-Latn-BA" dirty="0"/>
          </a:p>
        </p:txBody>
      </p:sp>
      <p:sp>
        <p:nvSpPr>
          <p:cNvPr id="9" name="Rectangle 8"/>
          <p:cNvSpPr/>
          <p:nvPr/>
        </p:nvSpPr>
        <p:spPr>
          <a:xfrm>
            <a:off x="2223796" y="1943725"/>
            <a:ext cx="77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/>
          </a:p>
          <a:p>
            <a:r>
              <a:rPr lang="hr-HR" dirty="0"/>
              <a:t> </a:t>
            </a:r>
            <a:endParaRPr lang="bs-Latn-BA" dirty="0"/>
          </a:p>
          <a:p>
            <a:pPr algn="just"/>
            <a:endParaRPr lang="bs-Latn-B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861953" y="1943725"/>
          <a:ext cx="5443847" cy="396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8442" y="6000259"/>
            <a:ext cx="11855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000" dirty="0">
                <a:latin typeface="Arial Narrow" panose="020B0606020202030204" pitchFamily="34" charset="0"/>
              </a:rPr>
              <a:t> </a:t>
            </a:r>
            <a:r>
              <a:rPr lang="bs-Latn-BA" sz="2000" dirty="0" smtClean="0">
                <a:latin typeface="Arial Narrow" panose="020B0606020202030204" pitchFamily="34" charset="0"/>
              </a:rPr>
              <a:t> </a:t>
            </a:r>
            <a:r>
              <a:rPr lang="bs-Latn-BA" sz="1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s-Latn-B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rupe </a:t>
            </a:r>
            <a:r>
              <a:rPr lang="bs-Latn-BA" sz="1400" b="1" dirty="0">
                <a:latin typeface="Arial" panose="020B0604020202020204" pitchFamily="34" charset="0"/>
                <a:cs typeface="Arial" panose="020B0604020202020204" pitchFamily="34" charset="0"/>
              </a:rPr>
              <a:t>područja djelatnosti (KD BiH 2010): poljoprivredne (A), nepoljoprivredne (B,C,D,E,F), uslužne (G,H,I,J,K,L,M,N,O,P,Q,R,S,T,U) 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30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407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1328"/>
            <a:ext cx="12191999" cy="3447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9106" y="165133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bs-Latn-B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65173" y="2321858"/>
            <a:ext cx="1321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1287624" y="1651338"/>
            <a:ext cx="949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  <a:endParaRPr lang="bs-Latn-BA" dirty="0"/>
          </a:p>
          <a:p>
            <a:endParaRPr lang="bs-Latn-BA" dirty="0"/>
          </a:p>
        </p:txBody>
      </p:sp>
      <p:sp>
        <p:nvSpPr>
          <p:cNvPr id="9" name="Rectangle 8"/>
          <p:cNvSpPr/>
          <p:nvPr/>
        </p:nvSpPr>
        <p:spPr>
          <a:xfrm>
            <a:off x="898848" y="1575375"/>
            <a:ext cx="10394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/>
              <a:t> </a:t>
            </a:r>
            <a:endParaRPr lang="bs-Latn-BA" dirty="0"/>
          </a:p>
          <a:p>
            <a:endParaRPr lang="bs-Latn-B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98838" y="1436531"/>
          <a:ext cx="5412354" cy="412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s-Latn-BA" dirty="0" smtClean="0"/>
              <a:t>31</a:t>
            </a:r>
            <a:endParaRPr lang="bs-Latn-BA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5867824" y="1436913"/>
          <a:ext cx="4918364" cy="432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358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8052"/>
            <a:ext cx="12191999" cy="344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559" y="207034"/>
            <a:ext cx="6960464" cy="1473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7890" y="1781244"/>
            <a:ext cx="4129177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bs-Latn-BA" sz="2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bs-Latn-B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446" y="2736597"/>
            <a:ext cx="4433977" cy="804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Hajrudin </a:t>
            </a:r>
            <a:r>
              <a:rPr lang="bs-Latn-BA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Pomoćnik direktora za sektor publicistike</a:t>
            </a:r>
            <a:endParaRPr lang="bs-Latn-B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887" y="3615505"/>
            <a:ext cx="4963065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Sanja </a:t>
            </a:r>
            <a:r>
              <a:rPr lang="bs-Latn-BA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Ambrožić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Pomoćnik direktora za sektor poslovnih statistika</a:t>
            </a:r>
            <a:endParaRPr lang="bs-Latn-B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956" y="4467835"/>
            <a:ext cx="736695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Hidaeta </a:t>
            </a: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Čolović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Pomoćnik direktora za sektor za statistiku stanovništva </a:t>
            </a:r>
            <a:r>
              <a:rPr lang="bs-Latn-B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društvene </a:t>
            </a:r>
            <a:r>
              <a:rPr lang="bs-Latn-B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statistike</a:t>
            </a:r>
            <a:endParaRPr lang="bs-Latn-B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32</a:t>
            </a:fld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2387434" y="18167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dirty="0"/>
              <a:t> Amer </a:t>
            </a:r>
            <a:r>
              <a:rPr lang="bs-Latn-BA" dirty="0" smtClean="0"/>
              <a:t>Korić</a:t>
            </a:r>
          </a:p>
          <a:p>
            <a:pPr algn="ctr"/>
            <a:endParaRPr lang="bs-Latn-BA" dirty="0"/>
          </a:p>
          <a:p>
            <a:pPr algn="ctr"/>
            <a:r>
              <a:rPr lang="bs-Latn-BA" dirty="0"/>
              <a:t> </a:t>
            </a:r>
            <a:r>
              <a:rPr lang="bs-Latn-BA" b="1" dirty="0"/>
              <a:t>Pomoćnik direktora za Sektor IKT i statističkih metoda </a:t>
            </a:r>
          </a:p>
        </p:txBody>
      </p:sp>
    </p:spTree>
    <p:extLst>
      <p:ext uri="{BB962C8B-B14F-4D97-AF65-F5344CB8AC3E}">
        <p14:creationId xmlns:p14="http://schemas.microsoft.com/office/powerpoint/2010/main" val="1698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86" y="4346834"/>
            <a:ext cx="12191999" cy="4749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559" y="207034"/>
            <a:ext cx="6960464" cy="147321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33</a:t>
            </a:fld>
            <a:endParaRPr lang="bs-Latn-BA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407695" y="1552074"/>
          <a:ext cx="8746958" cy="4905130"/>
        </p:xfrm>
        <a:graphic>
          <a:graphicData uri="http://schemas.openxmlformats.org/drawingml/2006/table">
            <a:tbl>
              <a:tblPr/>
              <a:tblGrid>
                <a:gridCol w="293604"/>
                <a:gridCol w="8453354"/>
              </a:tblGrid>
              <a:tr h="227190">
                <a:tc>
                  <a:txBody>
                    <a:bodyPr/>
                    <a:lstStyle/>
                    <a:p>
                      <a:pPr algn="ctr" fontAlgn="b"/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8" marR="9398" marT="9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Aneks I </a:t>
                      </a:r>
                    </a:p>
                  </a:txBody>
                  <a:tcPr marL="9398" marR="9398" marT="9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90">
                <a:tc>
                  <a:txBody>
                    <a:bodyPr/>
                    <a:lstStyle/>
                    <a:p>
                      <a:pPr algn="ctr" fontAlgn="b"/>
                      <a:endParaRPr lang="bs-Latn-BA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8" marR="9398" marT="9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Klasifikacija djelatnosti  </a:t>
                      </a:r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KD BIH </a:t>
                      </a:r>
                      <a:r>
                        <a:rPr lang="bs-Latn-B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  <a:p>
                      <a:pPr algn="ctr" fontAlgn="b"/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8" marR="9398" marT="9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Poljoprivreda, šumarstvo i ribolov              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Vađenje ruda i kamena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Prerađivačka industrija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Proizvodnja i snabdijevanje električnom energijom, plinom, parom i klimatizacija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091"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Snabdijevanje vodom; uklanjanje otpadnih voda, upravljanje otpadom te djelatnosti sanacije okoliša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Građevinarstvo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Trgovina na veliko i na malo; popravak motornih vozila i motocikala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Prijevoz i skladištenje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Djelatnosti pružanja smještaja te pripreme i usluživanja hrane (hotelijerstvo i ugostiteljstvo)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Informacije i komunikacije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Finansijske djelatnosti i djelatnosti osiguranja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Poslovanje nekretninama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Stručne, naučne i tehničke djelatnosti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Administrativne i pomoćne uslužne djelatnosti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Javna uprava i odbrana; obavezno socijalno osiguranje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Obrazovanje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Djelatnosti zdravstvene i socijalne zaštite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Umjetnost, zabava i rekreacija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Ostale uslužne djelatnosti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783"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Djelatnosti domaćinstava kao poslodavaca; djelatnosti domaćinstava koja proizvode različita dobra i obavljaju različite usluge za vlastite potrebe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92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9398" marR="9398" marT="9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Djelatnosti vanteritorijalnih organizacija i organa</a:t>
                      </a:r>
                    </a:p>
                  </a:txBody>
                  <a:tcPr marL="9398" marR="9398" marT="9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3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15144"/>
            <a:ext cx="12191999" cy="344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46" y="376831"/>
            <a:ext cx="8879911" cy="18794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37404"/>
              </p:ext>
            </p:extLst>
          </p:nvPr>
        </p:nvGraphicFramePr>
        <p:xfrm>
          <a:off x="1555533" y="2342712"/>
          <a:ext cx="8018997" cy="3753288"/>
        </p:xfrm>
        <a:graphic>
          <a:graphicData uri="http://schemas.openxmlformats.org/drawingml/2006/table">
            <a:tbl>
              <a:tblPr/>
              <a:tblGrid>
                <a:gridCol w="1743261"/>
                <a:gridCol w="1045956"/>
                <a:gridCol w="1045956"/>
                <a:gridCol w="1045956"/>
                <a:gridCol w="1045956"/>
                <a:gridCol w="1045956"/>
                <a:gridCol w="1045956"/>
              </a:tblGrid>
              <a:tr h="3917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bs-Latn-BA" sz="1400" b="1" i="0" u="none" strike="noStrike" dirty="0" smtClean="0">
                          <a:effectLst/>
                          <a:latin typeface="Arial Narrow"/>
                        </a:rPr>
                        <a:t>ROBNA RAZMJENA FEDERACIJE BiH S INOZEMSTVOM, u 000 KM</a:t>
                      </a:r>
                      <a:endParaRPr lang="bs-Latn-BA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257808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s-Latn-BA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470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 dirty="0">
                          <a:effectLst/>
                          <a:latin typeface="Arial Narrow"/>
                        </a:rPr>
                        <a:t>I - X</a:t>
                      </a:r>
                      <a:br>
                        <a:rPr lang="bs-Latn-BA" sz="1100" b="0" i="0" u="none" strike="noStrike" dirty="0">
                          <a:effectLst/>
                          <a:latin typeface="Arial Narrow"/>
                        </a:rPr>
                      </a:br>
                      <a:r>
                        <a:rPr lang="bs-Latn-BA" sz="1100" b="0" i="0" u="none" strike="noStrike" dirty="0"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379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963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Izvoz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5.248.525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5.533.143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5.778.906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 dirty="0">
                          <a:effectLst/>
                          <a:latin typeface="Arial Narrow"/>
                        </a:rPr>
                        <a:t>6.148.081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6.259.782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5.981.646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963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Uvoz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9.972.635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9.832.197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10.354.092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10.681.387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10.925.903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10.266.653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9632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Pokrivenost</a:t>
                      </a:r>
                      <a:br>
                        <a:rPr lang="bs-Latn-BA" sz="1100" b="1" i="0" u="none" strike="noStrike">
                          <a:effectLst/>
                          <a:latin typeface="Arial Narrow"/>
                        </a:rPr>
                      </a:br>
                      <a:r>
                        <a:rPr lang="bs-Latn-BA" sz="1100" b="1" i="0" u="none" strike="noStrike">
                          <a:effectLst/>
                          <a:latin typeface="Arial Narrow"/>
                        </a:rPr>
                        <a:t>uvoza izvozom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effectLst/>
                          <a:latin typeface="Arial Narrow"/>
                        </a:rPr>
                        <a:t>57,3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 dirty="0">
                          <a:effectLst/>
                          <a:latin typeface="Arial Narrow"/>
                        </a:rPr>
                        <a:t>58,3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79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46" y="5527"/>
            <a:ext cx="8879911" cy="1701353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52747"/>
              </p:ext>
            </p:extLst>
          </p:nvPr>
        </p:nvGraphicFramePr>
        <p:xfrm>
          <a:off x="2629066" y="1880869"/>
          <a:ext cx="6515100" cy="243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497127"/>
              </p:ext>
            </p:extLst>
          </p:nvPr>
        </p:nvGraphicFramePr>
        <p:xfrm>
          <a:off x="3068238" y="4487068"/>
          <a:ext cx="5943240" cy="194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06056" y="1586136"/>
            <a:ext cx="617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b="1" dirty="0" smtClean="0">
                <a:latin typeface="Arial Narrow" panose="020B0606020202030204" pitchFamily="34" charset="0"/>
              </a:rPr>
              <a:t>Izvoz/ Uvoz Federacije BiH, 000 KM, </a:t>
            </a:r>
            <a:r>
              <a:rPr lang="bs-Latn-BA" sz="1600" b="1" dirty="0">
                <a:latin typeface="Arial Narrow" panose="020B0606020202030204" pitchFamily="34" charset="0"/>
              </a:rPr>
              <a:t>2012-2016 - </a:t>
            </a:r>
            <a:r>
              <a:rPr lang="bs-Latn-BA" sz="1600" b="1" dirty="0" smtClean="0">
                <a:latin typeface="Arial Narrow" panose="020B0606020202030204" pitchFamily="34" charset="0"/>
              </a:rPr>
              <a:t>grafikon </a:t>
            </a:r>
            <a:r>
              <a:rPr lang="bs-Latn-BA" sz="1600" b="1" dirty="0">
                <a:latin typeface="Arial Narrow" panose="020B0606020202030204" pitchFamily="34" charset="0"/>
              </a:rPr>
              <a:t>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53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015" y="17493"/>
            <a:ext cx="6087327" cy="1288409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36135"/>
              </p:ext>
            </p:extLst>
          </p:nvPr>
        </p:nvGraphicFramePr>
        <p:xfrm>
          <a:off x="60470" y="1806120"/>
          <a:ext cx="5148688" cy="33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639253"/>
              </p:ext>
            </p:extLst>
          </p:nvPr>
        </p:nvGraphicFramePr>
        <p:xfrm>
          <a:off x="3930650" y="1847289"/>
          <a:ext cx="6879590" cy="359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4"/>
          <p:cNvSpPr txBox="1"/>
          <p:nvPr/>
        </p:nvSpPr>
        <p:spPr>
          <a:xfrm>
            <a:off x="6168389" y="2417702"/>
            <a:ext cx="276225" cy="2667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>
                <a:solidFill>
                  <a:prstClr val="black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2418715" y="2418846"/>
            <a:ext cx="276225" cy="2667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>
                <a:solidFill>
                  <a:prstClr val="black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2" name="Rectangle 1"/>
          <p:cNvSpPr/>
          <p:nvPr/>
        </p:nvSpPr>
        <p:spPr>
          <a:xfrm>
            <a:off x="8346440" y="2552196"/>
            <a:ext cx="254000" cy="151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1520" y="3475790"/>
            <a:ext cx="254000" cy="151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1520" y="2983243"/>
            <a:ext cx="254000" cy="15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4422" y="3920690"/>
            <a:ext cx="254000" cy="151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4422" y="4338320"/>
            <a:ext cx="254000" cy="151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3822" y="2412417"/>
            <a:ext cx="309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prstClr val="black"/>
                </a:solidFill>
                <a:latin typeface="Arial Narrow" pitchFamily="34" charset="0"/>
              </a:rPr>
              <a:t>Indistrijski proizvodi, razvrstani po sirovinama, mašine i transportna sredstva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0471" y="2888649"/>
            <a:ext cx="30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prstClr val="black"/>
                </a:solidFill>
                <a:latin typeface="Arial Narrow" pitchFamily="34" charset="0"/>
              </a:rPr>
              <a:t>Hrana, žive životinje, ulja, masti i voskovi životinjskog i biljnog porijekla, pića i duhan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0" y="3424990"/>
            <a:ext cx="3139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prstClr val="black"/>
                </a:solidFill>
                <a:latin typeface="Arial Narrow" pitchFamily="34" charset="0"/>
              </a:rPr>
              <a:t>Sirove materije nejestive, osim goriva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6640" y="3865550"/>
            <a:ext cx="3139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prstClr val="black"/>
                </a:solidFill>
                <a:latin typeface="Arial Narrow" pitchFamily="34" charset="0"/>
              </a:rPr>
              <a:t>Mineralna goriva, maziva i srodni proizvodi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98773" y="4304984"/>
            <a:ext cx="291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prstClr val="black"/>
                </a:solidFill>
                <a:latin typeface="Arial Narrow" pitchFamily="34" charset="0"/>
              </a:rPr>
              <a:t>Hemijski proizvodi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0023" y="1284300"/>
            <a:ext cx="597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latin typeface="Arial Narrow" panose="020B0606020202030204" pitchFamily="34" charset="0"/>
              </a:rPr>
              <a:t>Izvoz / Uvoz Federacije BiH prema SMTK, </a:t>
            </a:r>
            <a:r>
              <a:rPr lang="bs-Latn-BA" b="1" dirty="0" err="1" smtClean="0">
                <a:latin typeface="Arial Narrow" panose="020B0606020202030204" pitchFamily="34" charset="0"/>
              </a:rPr>
              <a:t>Rev</a:t>
            </a:r>
            <a:r>
              <a:rPr lang="bs-Latn-BA" b="1" dirty="0" smtClean="0">
                <a:latin typeface="Arial Narrow" panose="020B0606020202030204" pitchFamily="34" charset="0"/>
              </a:rPr>
              <a:t>. 4</a:t>
            </a:r>
            <a:endParaRPr lang="bs-Latn-BA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" y="4167549"/>
            <a:ext cx="12191999" cy="344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46" y="5527"/>
            <a:ext cx="8879911" cy="1879472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13303"/>
              </p:ext>
            </p:extLst>
          </p:nvPr>
        </p:nvGraphicFramePr>
        <p:xfrm>
          <a:off x="2175641" y="1610465"/>
          <a:ext cx="6187879" cy="185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42639" y="1549328"/>
            <a:ext cx="478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>
                <a:latin typeface="Arial Narrow" pitchFamily="34" charset="0"/>
              </a:rPr>
              <a:t>TOP 5 PROIZVODA PO VRIJEDNOSTI IZVOZA FBiH I-X 2017 – grafikon 5</a:t>
            </a:r>
            <a:r>
              <a:rPr lang="bs-Latn-BA" sz="1200" dirty="0" smtClean="0">
                <a:latin typeface="Arial Narrow" pitchFamily="34" charset="0"/>
              </a:rPr>
              <a:t>.</a:t>
            </a:r>
            <a:endParaRPr lang="bs-Latn-BA" sz="1200" dirty="0">
              <a:latin typeface="Arial Narrow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42336"/>
              </p:ext>
            </p:extLst>
          </p:nvPr>
        </p:nvGraphicFramePr>
        <p:xfrm>
          <a:off x="1965434" y="3670207"/>
          <a:ext cx="6398086" cy="221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83279" y="3468089"/>
            <a:ext cx="469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>
                <a:latin typeface="Arial Narrow" pitchFamily="34" charset="0"/>
              </a:rPr>
              <a:t>TOP 5 PROIZVODA PO VRIJEDNOSTI IZVOZA FBiH 2016</a:t>
            </a:r>
            <a:r>
              <a:rPr lang="bs-Latn-BA" sz="1200" dirty="0" smtClean="0">
                <a:latin typeface="Arial Narrow" pitchFamily="34" charset="0"/>
              </a:rPr>
              <a:t>. </a:t>
            </a:r>
            <a:r>
              <a:rPr lang="bs-Latn-BA" sz="1200" b="1" dirty="0" smtClean="0">
                <a:latin typeface="Arial Narrow" pitchFamily="34" charset="0"/>
              </a:rPr>
              <a:t>– grafikon 6.</a:t>
            </a:r>
            <a:endParaRPr lang="bs-Latn-BA" sz="1200" b="1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23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3402"/>
            <a:ext cx="12191999" cy="344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46" y="5527"/>
            <a:ext cx="8879911" cy="1661347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389708"/>
              </p:ext>
            </p:extLst>
          </p:nvPr>
        </p:nvGraphicFramePr>
        <p:xfrm>
          <a:off x="1776160" y="1924643"/>
          <a:ext cx="61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302363"/>
              </p:ext>
            </p:extLst>
          </p:nvPr>
        </p:nvGraphicFramePr>
        <p:xfrm>
          <a:off x="1923305" y="4097540"/>
          <a:ext cx="61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98648" y="3938087"/>
            <a:ext cx="4421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>
                <a:latin typeface="Arial Narrow" pitchFamily="34" charset="0"/>
              </a:rPr>
              <a:t>TOP 5 PROIZVODA PO VRIJEDNOSTI UVOZA FBiH 2016</a:t>
            </a:r>
            <a:r>
              <a:rPr lang="bs-Latn-BA" sz="1200" dirty="0" smtClean="0">
                <a:latin typeface="Arial Narrow" pitchFamily="34" charset="0"/>
              </a:rPr>
              <a:t>.- grafikon 8.</a:t>
            </a:r>
            <a:endParaRPr lang="bs-Latn-BA" sz="12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070" y="1814927"/>
            <a:ext cx="455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>
                <a:latin typeface="Arial Narrow" pitchFamily="34" charset="0"/>
              </a:rPr>
              <a:t>TOP 5 PROIZVODA PO VRIJEDNOSTI UVOZA FBiH I-X 2017</a:t>
            </a:r>
            <a:r>
              <a:rPr lang="bs-Latn-BA" sz="1200" dirty="0" smtClean="0">
                <a:latin typeface="Arial Narrow" pitchFamily="34" charset="0"/>
              </a:rPr>
              <a:t>. – grafikon 7.</a:t>
            </a:r>
            <a:endParaRPr lang="bs-Latn-BA" sz="1200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121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7045"/>
            <a:ext cx="12191999" cy="3447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9209" y="1217822"/>
            <a:ext cx="8229600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altLang="sr-Latn-RS" sz="2000" b="1" dirty="0" smtClean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83" y="0"/>
            <a:ext cx="7012223" cy="1484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8798" y="1605019"/>
            <a:ext cx="558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b="1" dirty="0" smtClean="0">
                <a:latin typeface="Arial Narrow" pitchFamily="34" charset="0"/>
              </a:rPr>
              <a:t>Najvažniji</a:t>
            </a:r>
            <a:r>
              <a:rPr lang="bs-Latn-BA" sz="1400" dirty="0" smtClean="0">
                <a:latin typeface="Arial Narrow" pitchFamily="34" charset="0"/>
              </a:rPr>
              <a:t> </a:t>
            </a:r>
            <a:r>
              <a:rPr lang="bs-Latn-BA" sz="1400" b="1" dirty="0" smtClean="0">
                <a:latin typeface="Arial Narrow" pitchFamily="34" charset="0"/>
              </a:rPr>
              <a:t>partneri Federacije BiH – Izvoz, % od ukupnog izvoza – grafikon 9. </a:t>
            </a:r>
            <a:endParaRPr lang="bs-Latn-BA" sz="1400" b="1" dirty="0">
              <a:latin typeface="Arial Narrow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66352"/>
              </p:ext>
            </p:extLst>
          </p:nvPr>
        </p:nvGraphicFramePr>
        <p:xfrm>
          <a:off x="1807779" y="2064782"/>
          <a:ext cx="7079045" cy="348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148-29AF-4CCD-83E7-528A9CE2FBF4}" type="slidenum">
              <a:rPr lang="bs-Latn-BA" smtClean="0"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625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1555</Words>
  <Application>Microsoft Office PowerPoint</Application>
  <PresentationFormat>Widescreen</PresentationFormat>
  <Paragraphs>592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Mahir Kološ</dc:creator>
  <cp:lastModifiedBy>Sanjin Imamović</cp:lastModifiedBy>
  <cp:revision>276</cp:revision>
  <cp:lastPrinted>2017-11-27T08:26:06Z</cp:lastPrinted>
  <dcterms:created xsi:type="dcterms:W3CDTF">2017-10-31T07:16:14Z</dcterms:created>
  <dcterms:modified xsi:type="dcterms:W3CDTF">2017-12-01T11:21:49Z</dcterms:modified>
</cp:coreProperties>
</file>