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2" r:id="rId2"/>
    <p:sldId id="300" r:id="rId3"/>
    <p:sldId id="259" r:id="rId4"/>
    <p:sldId id="265" r:id="rId5"/>
    <p:sldId id="266" r:id="rId6"/>
    <p:sldId id="293" r:id="rId7"/>
    <p:sldId id="290" r:id="rId8"/>
    <p:sldId id="289" r:id="rId9"/>
    <p:sldId id="288" r:id="rId10"/>
    <p:sldId id="296" r:id="rId11"/>
    <p:sldId id="295" r:id="rId12"/>
    <p:sldId id="299" r:id="rId13"/>
    <p:sldId id="301" r:id="rId14"/>
    <p:sldId id="302" r:id="rId15"/>
    <p:sldId id="303" r:id="rId16"/>
    <p:sldId id="304" r:id="rId17"/>
    <p:sldId id="306" r:id="rId18"/>
    <p:sldId id="307" r:id="rId19"/>
    <p:sldId id="308" r:id="rId20"/>
    <p:sldId id="309" r:id="rId21"/>
    <p:sldId id="310" r:id="rId22"/>
    <p:sldId id="282" r:id="rId23"/>
  </p:sldIdLst>
  <p:sldSz cx="12192000" cy="6858000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jin Imamović" initials="SI" lastIdx="6" clrIdx="0">
    <p:extLst>
      <p:ext uri="{19B8F6BF-5375-455C-9EA6-DF929625EA0E}">
        <p15:presenceInfo xmlns:p15="http://schemas.microsoft.com/office/powerpoint/2012/main" userId="S-1-5-21-1729248135-91391278-1510152021-12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67145" autoAdjust="0"/>
  </p:normalViewPr>
  <p:slideViewPr>
    <p:cSldViewPr snapToGrid="0">
      <p:cViewPr varScale="1">
        <p:scale>
          <a:sx n="83" d="100"/>
          <a:sy n="83" d="100"/>
        </p:scale>
        <p:origin x="10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s-Latn-BA" sz="1000"/>
              <a:t>%</a:t>
            </a:r>
          </a:p>
        </c:rich>
      </c:tx>
      <c:layout>
        <c:manualLayout>
          <c:xMode val="edge"/>
          <c:yMode val="edge"/>
          <c:x val="5.1180446194225716E-2"/>
          <c:y val="1.38888888888888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Sheet1!$E$4</c:f>
              <c:strCache>
                <c:ptCount val="1"/>
                <c:pt idx="0">
                  <c:v>muški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Sheet1!$F$3:$G$3</c:f>
              <c:strCache>
                <c:ptCount val="2"/>
                <c:pt idx="0">
                  <c:v>korištenje računara </c:v>
                </c:pt>
                <c:pt idx="1">
                  <c:v>korištenje interneta</c:v>
                </c:pt>
              </c:strCache>
            </c:strRef>
          </c:cat>
          <c:val>
            <c:numRef>
              <c:f>Sheet1!$F$4:$G$4</c:f>
              <c:numCache>
                <c:formatCode>0.0</c:formatCode>
                <c:ptCount val="2"/>
                <c:pt idx="0">
                  <c:v>63</c:v>
                </c:pt>
                <c:pt idx="1">
                  <c:v>66.8</c:v>
                </c:pt>
              </c:numCache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ženski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Sheet1!$F$3:$G$3</c:f>
              <c:strCache>
                <c:ptCount val="2"/>
                <c:pt idx="0">
                  <c:v>korištenje računara </c:v>
                </c:pt>
                <c:pt idx="1">
                  <c:v>korištenje interneta</c:v>
                </c:pt>
              </c:strCache>
            </c:strRef>
          </c:cat>
          <c:val>
            <c:numRef>
              <c:f>Sheet1!$F$5:$G$5</c:f>
              <c:numCache>
                <c:formatCode>0.0</c:formatCode>
                <c:ptCount val="2"/>
                <c:pt idx="0">
                  <c:v>58.3</c:v>
                </c:pt>
                <c:pt idx="1">
                  <c:v>63.1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198760"/>
        <c:axId val="175364144"/>
      </c:barChart>
      <c:catAx>
        <c:axId val="17519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5364144"/>
        <c:crosses val="autoZero"/>
        <c:auto val="1"/>
        <c:lblAlgn val="ctr"/>
        <c:lblOffset val="100"/>
        <c:noMultiLvlLbl val="0"/>
      </c:catAx>
      <c:valAx>
        <c:axId val="17536414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5198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s-Latn-BA" sz="1000"/>
              <a:t>%</a:t>
            </a:r>
          </a:p>
        </c:rich>
      </c:tx>
      <c:layout>
        <c:manualLayout>
          <c:xMode val="edge"/>
          <c:yMode val="edge"/>
          <c:x val="5.1180446194225716E-2"/>
          <c:y val="1.38888888888888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Sheet1!$E$4</c:f>
              <c:strCache>
                <c:ptCount val="1"/>
                <c:pt idx="0">
                  <c:v>gradsko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Sheet1!$F$3:$G$3</c:f>
              <c:strCache>
                <c:ptCount val="2"/>
                <c:pt idx="0">
                  <c:v>korištenje računara </c:v>
                </c:pt>
                <c:pt idx="1">
                  <c:v>korištenje interneta</c:v>
                </c:pt>
              </c:strCache>
            </c:strRef>
          </c:cat>
          <c:val>
            <c:numRef>
              <c:f>Sheet1!$F$4:$G$4</c:f>
              <c:numCache>
                <c:formatCode>0.0</c:formatCode>
                <c:ptCount val="2"/>
                <c:pt idx="0">
                  <c:v>66.8</c:v>
                </c:pt>
                <c:pt idx="1">
                  <c:v>71</c:v>
                </c:pt>
              </c:numCache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ostalo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Sheet1!$F$3:$G$3</c:f>
              <c:strCache>
                <c:ptCount val="2"/>
                <c:pt idx="0">
                  <c:v>korištenje računara </c:v>
                </c:pt>
                <c:pt idx="1">
                  <c:v>korištenje interneta</c:v>
                </c:pt>
              </c:strCache>
            </c:strRef>
          </c:cat>
          <c:val>
            <c:numRef>
              <c:f>Sheet1!$F$5:$G$5</c:f>
              <c:numCache>
                <c:formatCode>0.0</c:formatCode>
                <c:ptCount val="2"/>
                <c:pt idx="0">
                  <c:v>56.2</c:v>
                </c:pt>
                <c:pt idx="1">
                  <c:v>60.5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721080"/>
        <c:axId val="176721464"/>
      </c:barChart>
      <c:catAx>
        <c:axId val="17672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6721464"/>
        <c:crosses val="autoZero"/>
        <c:auto val="1"/>
        <c:lblAlgn val="ctr"/>
        <c:lblOffset val="100"/>
        <c:noMultiLvlLbl val="0"/>
      </c:catAx>
      <c:valAx>
        <c:axId val="1767214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672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393D8-3801-4214-A327-36DE7751E37B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9C8A3-0CFE-41EA-905A-AD87211BE5EB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94403088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B0740-8579-4FEF-89F0-A3FD6D5BC795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09DF1-3715-4BD6-B12F-3F73069816F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889664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916F825-3F27-4B00-B5E8-DDCE0E57F193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1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043408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Razvoj interneta kao komunikacijskog medija omogućio je znatno efikasniju komunikaciju u poslovanju poslovnih subjekata.</a:t>
            </a:r>
          </a:p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 Federaciji BiH 97,4% poslovnih subjekata koristi fiksni širokopojasni pristup, dok mobilni pristup internetu koristi 65,1% poslovnih subjekata.</a:t>
            </a: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16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212341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b="0" dirty="0" smtClean="0">
                <a:latin typeface="Arial Narrow" pitchFamily="34" charset="0"/>
              </a:rPr>
              <a:t>Anketa o Upotrebi IKT u domaćinstvima i pojedinačno rađena je</a:t>
            </a:r>
            <a:r>
              <a:rPr lang="bs-Latn-BA" b="0" baseline="0" dirty="0" smtClean="0">
                <a:latin typeface="Arial Narrow" pitchFamily="34" charset="0"/>
              </a:rPr>
              <a:t> na uzorku od 5.372 domaćinstva.</a:t>
            </a:r>
            <a:endParaRPr lang="bs-Latn-BA" b="0" dirty="0" smtClean="0">
              <a:latin typeface="Arial Narrow" pitchFamily="34" charset="0"/>
            </a:endParaRPr>
          </a:p>
          <a:p>
            <a:r>
              <a:rPr lang="bs-Latn-BA" dirty="0" smtClean="0"/>
              <a:t>Rezultati provedenog istraživanja pokazuju da 32,2% domaćinstava ne posjeduje internet priključak. </a:t>
            </a:r>
          </a:p>
          <a:p>
            <a:r>
              <a:rPr lang="bs-Latn-BA" dirty="0" smtClean="0"/>
              <a:t>Najčešći razlozi neposjedovanja internet priključka su „Ne trebam internet“ 54,7% i „Nedostatak vještina korištenja interneta“ 41,6%.</a:t>
            </a: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379994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dirty="0" smtClean="0"/>
              <a:t>Korištenje</a:t>
            </a:r>
            <a:r>
              <a:rPr lang="bs-Latn-BA" baseline="0" dirty="0" smtClean="0"/>
              <a:t> računara i interneta prema spolu.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baseline="0" dirty="0" smtClean="0"/>
              <a:t>Računar je koristilo 63,0% muškaraca i 58,3% žena.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baseline="0" dirty="0" smtClean="0"/>
              <a:t>Internet je koristilo 66,8% muškaraca i 63,1% žena.</a:t>
            </a: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18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78010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b="0" dirty="0" smtClean="0">
                <a:latin typeface="Arial Narrow" pitchFamily="34" charset="0"/>
              </a:rPr>
              <a:t>Korištenje računara i interneta prema području.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0" dirty="0" smtClean="0">
                <a:latin typeface="Arial Narrow" pitchFamily="34" charset="0"/>
              </a:rPr>
              <a:t>U gradskom području računar je koristilo 66,8%, a u ostalom 56,2%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b="0" dirty="0" smtClean="0">
                <a:latin typeface="Arial Narrow" pitchFamily="34" charset="0"/>
              </a:rPr>
              <a:t>U gradskom području internet je koristilo 71,0%,</a:t>
            </a:r>
            <a:r>
              <a:rPr lang="bs-Latn-BA" b="0" baseline="0" dirty="0" smtClean="0">
                <a:latin typeface="Arial Narrow" pitchFamily="34" charset="0"/>
              </a:rPr>
              <a:t> a u ostalom 60,5%</a:t>
            </a:r>
            <a:endParaRPr lang="bs-Latn-BA" b="0" dirty="0" smtClean="0">
              <a:latin typeface="Arial Narrow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19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2998077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200" b="1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Referentni kvartal 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je I kvartal 2017. godine.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65,1%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ispitanika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je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odgovorilo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da je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koristilo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internet u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posljednja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3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mjeseca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(Od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ovog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broja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njih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97,2%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su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koristili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internet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svaki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ili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bs-Latn-BA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skoro svaki dan).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>
                <a:latin typeface="+mj-lt"/>
              </a:rPr>
              <a:t>1,7% pojedinaca je koristilo internet prije više od 3 mjeseca,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>
                <a:latin typeface="+mj-lt"/>
              </a:rPr>
              <a:t>2,8% pojedinaca je koristilo internet prije više od jedne godine.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>
                <a:latin typeface="+mj-lt"/>
              </a:rPr>
              <a:t>Internet nikada nije koristilo 30,4% pojedinaca</a:t>
            </a:r>
            <a:endParaRPr lang="bs-Latn-BA" sz="1200" kern="1200" dirty="0" smtClean="0">
              <a:solidFill>
                <a:schemeClr val="tx1"/>
              </a:solidFill>
              <a:effectLst/>
              <a:latin typeface="+mj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s-Latn-BA" sz="1200" kern="1200" dirty="0" smtClean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rPr>
              <a:t>Zastupljenost korištenja interneta prema tipu naselja: </a:t>
            </a:r>
            <a:r>
              <a:rPr lang="bs-Latn-BA" dirty="0" smtClean="0">
                <a:latin typeface="+mj-lt"/>
              </a:rPr>
              <a:t>gradsko 71,0%, ostalo 60,5%.</a:t>
            </a:r>
            <a:endParaRPr lang="bs-Latn-BA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20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93159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dirty="0" smtClean="0"/>
              <a:t>Vidljivo</a:t>
            </a:r>
            <a:r>
              <a:rPr lang="bs-Latn-BA" baseline="0" dirty="0" smtClean="0"/>
              <a:t> je da stepen korištenja interneta opada sa rastom godina starosti ispitanika.</a:t>
            </a: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21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106811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EA335A-3922-4A31-82D0-35BEA06C7413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22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6540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2</a:t>
            </a:fld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EA4DDBC-DA5D-4048-BA3F-B97199151883}" type="datetime1">
              <a:rPr lang="bs-Latn-BA" smtClean="0"/>
              <a:t>3.11.2017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85489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dirty="0" smtClean="0"/>
              <a:t>Vidljivo je da od 2013. godine prirodna komponenta stanovništva ne ide u prilog rastu broja stanovnika Federacije BiH. Naime, od 2013. godine broj umrlih je veći od broja živorođenih, te je stopa prirodnog priraštaja negativna.</a:t>
            </a: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6</a:t>
            </a:fld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FAD5D77-8FE7-49F8-874F-49C52ED75829}" type="datetime1">
              <a:rPr lang="bs-Latn-BA" smtClean="0"/>
              <a:t>3.11.2017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85057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dirty="0" smtClean="0"/>
              <a:t>Iz raspoloživih podataka o broju registrovanih odlazaka iz Federacije BiH u inozemstvo za posljednje četiri godine, vidljivo je da je najveći broj odlazaka zabilježen u 2014. godini, dok je ovaj broj u 2016. godini porastao u odnosu na 2015. godinu.</a:t>
            </a: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9</a:t>
            </a:fld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E05C97C-D640-4C0F-844C-B227D53A06F9}" type="datetime1">
              <a:rPr lang="bs-Latn-BA" smtClean="0"/>
              <a:t>3.11.2017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07204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10</a:t>
            </a:fld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ACD598B-B839-4A52-BCC3-CAF22C0C84AC}" type="datetime1">
              <a:rPr lang="bs-Latn-BA" smtClean="0"/>
              <a:t>3.11.2017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82723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dirty="0" smtClean="0"/>
              <a:t>Kao rezultat kretanja prirodne i mehaničke komponente broja stanovnika Federacije BiH je konstantan pad broja stanovnika od 2013. godine do danas.</a:t>
            </a:r>
          </a:p>
          <a:p>
            <a:pPr algn="just"/>
            <a:r>
              <a:rPr lang="bs-Latn-BA" dirty="0" smtClean="0"/>
              <a:t>Indeks kretanja broja stanovnika Federacije BiH za period 2013-2017. godina, po starosnim grupama, pokazuje stalni pad broja stanovnika u starosnim grupama </a:t>
            </a:r>
          </a:p>
          <a:p>
            <a:r>
              <a:rPr lang="bs-Latn-BA" dirty="0" smtClean="0"/>
              <a:t>0-29 i 30-54 godine, kao i porast broja stanovnika starosti 55 godina i više. </a:t>
            </a:r>
          </a:p>
          <a:p>
            <a:r>
              <a:rPr lang="bs-Latn-BA" dirty="0" smtClean="0"/>
              <a:t>Prethodni podaci pokazuju prisustvo pojave starenja stanovništva Federacije BiH. </a:t>
            </a:r>
          </a:p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09DF1-3715-4BD6-B12F-3F73069816F0}" type="slidenum">
              <a:rPr lang="bs-Latn-BA" smtClean="0"/>
              <a:t>12</a:t>
            </a:fld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8DBF928-F3ED-4010-8C1C-F8BD296DA49D}" type="datetime1">
              <a:rPr lang="bs-Latn-BA" smtClean="0"/>
              <a:t>3.11.2017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93187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13</a:t>
            </a:fld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B501356-35BE-4F4B-AB71-D1D300D86C40}" type="datetime1">
              <a:rPr lang="bs-Latn-BA" smtClean="0"/>
              <a:t>3.11.2017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903636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14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66713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Upotreba informaciono-komunikacijskih tehnologija je veoma važan dio savremenog poslovanja. Istraživanje je pokazalo da 98,3% poslovnih subjekata koristi računare u obavljanju svakodnevnih poslova, te da 97,6% poslovnih subjekata ima pristup internetu.</a:t>
            </a:r>
          </a:p>
          <a:p>
            <a:r>
              <a:rPr lang="bs-Latn-BA" sz="11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Posjedovanje web stranice je važan marketinški alat poslovnog subjekta. Prednost web stranice kao medija je u činjenici da se može koristiti kao kanal direktne prodaje, ali i kao marketinški alat za komunikaciju.</a:t>
            </a:r>
          </a:p>
          <a:p>
            <a:r>
              <a:rPr lang="hr-HR" sz="11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 ukupno posmatranih poslovnih subjekata u Federaciji BiH 63,4% posjeduje web stranicu.</a:t>
            </a:r>
            <a:endParaRPr lang="bs-Latn-B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5ED0D-CEDF-4317-AADC-3C051DE15A44}" type="slidenum">
              <a:rPr lang="bs-Latn-BA" smtClean="0"/>
              <a:t>15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2092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50CC-E428-48E4-A98A-C4B927239086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6238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F9424-7AE1-42BB-8906-4F05FFB89CB0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3260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6C952-AAED-4DEC-B12F-2236414ED5E4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4064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6966-BE51-4A9B-9CD3-3667F94AF5F4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2016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515A-2BCA-4240-BFD3-F8B856EB56BC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9284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EB4-CE24-4C15-9EBC-59CE1BBE10D3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5442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CC114-BAFA-4344-8F2A-3B4EC4B8E777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4294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8E63-2CB7-4DE4-B66B-D864B99C89DE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052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6329-2E81-47E2-B907-35E41FF8DA8B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030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6612-A0D8-407E-A5E4-C27306E6B9BE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0134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70D4-63CC-4FAF-9CD7-FD4AD0174310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7167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D3341-680B-4E4D-8AB9-023C573391D2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9148-29AF-4CCD-83E7-528A9CE2FBF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94108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452" y="226575"/>
            <a:ext cx="2511919" cy="28695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133" y="5020574"/>
            <a:ext cx="5764213" cy="37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CF14-0348-4A11-89C6-1B718F0A7234}" type="datetime1">
              <a:rPr lang="bs-Latn-BA" smtClean="0">
                <a:solidFill>
                  <a:srgbClr val="FF0000"/>
                </a:solidFill>
              </a:rPr>
              <a:t>3.11.2017</a:t>
            </a:fld>
            <a:endParaRPr lang="bs-Latn-BA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>
                <a:solidFill>
                  <a:srgbClr val="FF0000"/>
                </a:solidFill>
              </a:rPr>
              <a:t>1</a:t>
            </a:fld>
            <a:endParaRPr lang="bs-Latn-BA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1055" y="3096079"/>
            <a:ext cx="8879911" cy="187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8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1" y="3761339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615400" y="1217822"/>
            <a:ext cx="8229600" cy="10150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55641" y="2637119"/>
            <a:ext cx="754911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s-Latn-BA" dirty="0"/>
          </a:p>
          <a:p>
            <a:pPr algn="just"/>
            <a:r>
              <a:rPr lang="bs-Latn-BA" dirty="0">
                <a:latin typeface="Arial Narrow" panose="020B0606020202030204" pitchFamily="34" charset="0"/>
              </a:rPr>
              <a:t>Procjene broja stanovnika Federacije BiH Federalni zavod za statistiku izrađuje godišnje, sa stanjem sredinom godine, tj, 30. juna. Komponente koje se uzimaju u obzir pri izračunu su prirodni priraštaj i migracije stanovništva. </a:t>
            </a:r>
          </a:p>
          <a:p>
            <a:pPr algn="just"/>
            <a:r>
              <a:rPr lang="bs-Latn-BA" dirty="0">
                <a:latin typeface="Arial Narrow" panose="020B0606020202030204" pitchFamily="34" charset="0"/>
              </a:rPr>
              <a:t>Nakon provedenog Popisa stanovništva, domaćinstava i stanova u BiH 2013. godine polazna osnova za izradu procjena su objavljeni podaci Popisa 2013.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7631" y="2232837"/>
            <a:ext cx="5765135" cy="6862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4294" y="399655"/>
            <a:ext cx="6960464" cy="147321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751C6-C5C5-4A0B-9B4B-D9B0CAFACAE3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10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8630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199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937" y="1622052"/>
            <a:ext cx="6632151" cy="35121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6284" y="0"/>
            <a:ext cx="6960464" cy="147321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F9C1-9CA3-4DEA-AF0A-31C1D421DD0C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11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6115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0363" y="1393410"/>
            <a:ext cx="7322773" cy="33426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1518" y="90357"/>
            <a:ext cx="6960464" cy="147321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3CE7-7963-489D-9BD5-025DEDC295DD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12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802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59224" y="1401243"/>
            <a:ext cx="6096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hr-HR" dirty="0" smtClean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hr-HR" dirty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hr-HR" b="1" dirty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hr-HR" sz="3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UPOTREBA INFORMACIONO - KOMUNIKACIJSKIH            TEHNOLOGIJA</a:t>
            </a:r>
            <a:r>
              <a:rPr lang="hr-HR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hr-HR" sz="3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 FEDERACIJI  BiH</a:t>
            </a:r>
            <a:endParaRPr lang="bs-Latn-BA" sz="32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F57F-25A7-4363-A196-03C5ABB9F1A9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13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9988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59224" y="1401243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hr-HR" dirty="0">
                <a:latin typeface="Arial Narrow" pitchFamily="34" charset="0"/>
              </a:rPr>
              <a:t>U 2017. godini Federalni zavod za statistiku je proveo </a:t>
            </a:r>
            <a:r>
              <a:rPr lang="hr-HR" dirty="0" smtClean="0">
                <a:latin typeface="Arial Narrow" pitchFamily="34" charset="0"/>
              </a:rPr>
              <a:t>dvije ankete iz oblasti informaciono-komunikacijskih tehnologija: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hr-HR" dirty="0" smtClean="0">
                <a:latin typeface="Arial Narrow" pitchFamily="34" charset="0"/>
              </a:rPr>
              <a:t>Anketa </a:t>
            </a:r>
            <a:r>
              <a:rPr lang="hr-HR" dirty="0">
                <a:latin typeface="Arial Narrow" pitchFamily="34" charset="0"/>
              </a:rPr>
              <a:t>o upotrebi </a:t>
            </a:r>
            <a:r>
              <a:rPr lang="hr-HR" dirty="0" smtClean="0">
                <a:latin typeface="Arial Narrow" pitchFamily="34" charset="0"/>
              </a:rPr>
              <a:t>informaciono - </a:t>
            </a:r>
            <a:r>
              <a:rPr lang="hr-HR" dirty="0">
                <a:latin typeface="Arial Narrow" pitchFamily="34" charset="0"/>
              </a:rPr>
              <a:t>komunikacijskih tehnologija u domaćinstvima i pojedinačno (</a:t>
            </a:r>
            <a:r>
              <a:rPr lang="hr-HR" dirty="0" smtClean="0">
                <a:latin typeface="Arial Narrow" pitchFamily="34" charset="0"/>
              </a:rPr>
              <a:t>IKT-D) i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hr-HR" dirty="0">
                <a:latin typeface="Arial Narrow" pitchFamily="34" charset="0"/>
              </a:rPr>
              <a:t>Anketa o upotrebi </a:t>
            </a:r>
            <a:r>
              <a:rPr lang="hr-HR" dirty="0" smtClean="0">
                <a:latin typeface="Arial Narrow" pitchFamily="34" charset="0"/>
              </a:rPr>
              <a:t>informaciono - </a:t>
            </a:r>
            <a:r>
              <a:rPr lang="hr-HR" dirty="0">
                <a:latin typeface="Arial Narrow" pitchFamily="34" charset="0"/>
              </a:rPr>
              <a:t>komunikacijskih tehnologija u </a:t>
            </a:r>
            <a:r>
              <a:rPr lang="hr-HR" dirty="0" smtClean="0">
                <a:latin typeface="Arial Narrow" pitchFamily="34" charset="0"/>
              </a:rPr>
              <a:t>preduzećima </a:t>
            </a:r>
            <a:r>
              <a:rPr lang="hr-HR" dirty="0">
                <a:latin typeface="Arial Narrow" pitchFamily="34" charset="0"/>
              </a:rPr>
              <a:t>(</a:t>
            </a:r>
            <a:r>
              <a:rPr lang="hr-HR" dirty="0" smtClean="0">
                <a:latin typeface="Arial Narrow" pitchFamily="34" charset="0"/>
              </a:rPr>
              <a:t>IKT-P). </a:t>
            </a:r>
            <a:endParaRPr lang="hr-HR" dirty="0">
              <a:latin typeface="Arial Narrow" pitchFamily="34" charset="0"/>
            </a:endParaRPr>
          </a:p>
          <a:p>
            <a:pPr algn="just"/>
            <a:endParaRPr lang="hr-HR" dirty="0">
              <a:latin typeface="Arial Narrow" pitchFamily="34" charset="0"/>
            </a:endParaRPr>
          </a:p>
          <a:p>
            <a:pPr algn="just"/>
            <a:r>
              <a:rPr lang="bs-Latn-BA" dirty="0" smtClean="0">
                <a:latin typeface="Arial Narrow" pitchFamily="34" charset="0"/>
              </a:rPr>
              <a:t>K</a:t>
            </a:r>
            <a:r>
              <a:rPr lang="en-GB" dirty="0" err="1" smtClean="0">
                <a:latin typeface="Arial Narrow" pitchFamily="34" charset="0"/>
              </a:rPr>
              <a:t>oncepti</a:t>
            </a:r>
            <a:r>
              <a:rPr lang="bs-Latn-BA" dirty="0" smtClean="0">
                <a:latin typeface="Arial Narrow" pitchFamily="34" charset="0"/>
              </a:rPr>
              <a:t> </a:t>
            </a:r>
            <a:r>
              <a:rPr lang="en-GB" dirty="0" smtClean="0">
                <a:latin typeface="Arial Narrow" pitchFamily="34" charset="0"/>
              </a:rPr>
              <a:t>i </a:t>
            </a:r>
            <a:r>
              <a:rPr lang="en-GB" dirty="0" err="1" smtClean="0">
                <a:latin typeface="Arial Narrow" pitchFamily="34" charset="0"/>
              </a:rPr>
              <a:t>definicij</a:t>
            </a:r>
            <a:r>
              <a:rPr lang="bs-Latn-BA" dirty="0" smtClean="0">
                <a:latin typeface="Arial Narrow" pitchFamily="34" charset="0"/>
              </a:rPr>
              <a:t>e</a:t>
            </a:r>
            <a:r>
              <a:rPr lang="en-GB" dirty="0" smtClean="0">
                <a:latin typeface="Arial Narrow" pitchFamily="34" charset="0"/>
              </a:rPr>
              <a:t> </a:t>
            </a:r>
            <a:r>
              <a:rPr lang="en-GB" dirty="0" err="1" smtClean="0">
                <a:latin typeface="Arial Narrow" pitchFamily="34" charset="0"/>
              </a:rPr>
              <a:t>koj</a:t>
            </a:r>
            <a:r>
              <a:rPr lang="bs-Latn-BA" dirty="0" smtClean="0">
                <a:latin typeface="Arial Narrow" pitchFamily="34" charset="0"/>
              </a:rPr>
              <a:t>i</a:t>
            </a:r>
            <a:r>
              <a:rPr lang="en-GB" dirty="0" smtClean="0">
                <a:latin typeface="Arial Narrow" pitchFamily="34" charset="0"/>
              </a:rPr>
              <a:t> s</a:t>
            </a:r>
            <a:r>
              <a:rPr lang="bs-Latn-BA" dirty="0" smtClean="0">
                <a:latin typeface="Arial Narrow" pitchFamily="34" charset="0"/>
              </a:rPr>
              <a:t>e</a:t>
            </a:r>
            <a:r>
              <a:rPr lang="en-GB" dirty="0" smtClean="0">
                <a:latin typeface="Arial Narrow" pitchFamily="34" charset="0"/>
              </a:rPr>
              <a:t> </a:t>
            </a:r>
            <a:r>
              <a:rPr lang="bs-Latn-BA" dirty="0">
                <a:latin typeface="Arial Narrow" pitchFamily="34" charset="0"/>
              </a:rPr>
              <a:t> </a:t>
            </a:r>
            <a:r>
              <a:rPr lang="bs-Latn-BA" dirty="0" smtClean="0">
                <a:latin typeface="Arial Narrow" pitchFamily="34" charset="0"/>
              </a:rPr>
              <a:t>primjenjuju u ovim istraživanjima </a:t>
            </a:r>
            <a:r>
              <a:rPr lang="en-GB" dirty="0" err="1" smtClean="0">
                <a:latin typeface="Arial Narrow" pitchFamily="34" charset="0"/>
              </a:rPr>
              <a:t>usklađen</a:t>
            </a:r>
            <a:r>
              <a:rPr lang="bs-Latn-BA" dirty="0" smtClean="0">
                <a:latin typeface="Arial Narrow" pitchFamily="34" charset="0"/>
              </a:rPr>
              <a:t>i su</a:t>
            </a:r>
            <a:r>
              <a:rPr lang="en-GB" dirty="0" smtClean="0">
                <a:latin typeface="Arial Narrow" pitchFamily="34" charset="0"/>
              </a:rPr>
              <a:t> </a:t>
            </a:r>
            <a:r>
              <a:rPr lang="en-GB" dirty="0" err="1">
                <a:latin typeface="Arial Narrow" pitchFamily="34" charset="0"/>
              </a:rPr>
              <a:t>sa</a:t>
            </a:r>
            <a:r>
              <a:rPr lang="en-GB" dirty="0">
                <a:latin typeface="Arial Narrow" pitchFamily="34" charset="0"/>
              </a:rPr>
              <a:t> Eurostat-</a:t>
            </a:r>
            <a:r>
              <a:rPr lang="en-GB" dirty="0" err="1">
                <a:latin typeface="Arial Narrow" pitchFamily="34" charset="0"/>
              </a:rPr>
              <a:t>ovom</a:t>
            </a:r>
            <a:r>
              <a:rPr lang="en-GB" dirty="0">
                <a:latin typeface="Arial Narrow" pitchFamily="34" charset="0"/>
              </a:rPr>
              <a:t> </a:t>
            </a:r>
            <a:r>
              <a:rPr lang="en-GB" dirty="0" err="1">
                <a:latin typeface="Arial Narrow" pitchFamily="34" charset="0"/>
              </a:rPr>
              <a:t>metodologijom</a:t>
            </a:r>
            <a:r>
              <a:rPr lang="en-GB" dirty="0">
                <a:latin typeface="Arial Narrow" pitchFamily="34" charset="0"/>
              </a:rPr>
              <a:t> </a:t>
            </a:r>
            <a:r>
              <a:rPr lang="en-GB" dirty="0" err="1">
                <a:latin typeface="Arial Narrow" pitchFamily="34" charset="0"/>
              </a:rPr>
              <a:t>za</a:t>
            </a:r>
            <a:r>
              <a:rPr lang="en-GB" dirty="0">
                <a:latin typeface="Arial Narrow" pitchFamily="34" charset="0"/>
              </a:rPr>
              <a:t> </a:t>
            </a:r>
            <a:r>
              <a:rPr lang="en-GB" dirty="0" err="1">
                <a:latin typeface="Arial Narrow" pitchFamily="34" charset="0"/>
              </a:rPr>
              <a:t>statistike</a:t>
            </a:r>
            <a:r>
              <a:rPr lang="en-GB" dirty="0">
                <a:latin typeface="Arial Narrow" pitchFamily="34" charset="0"/>
              </a:rPr>
              <a:t> o </a:t>
            </a:r>
            <a:r>
              <a:rPr lang="en-GB" dirty="0" err="1">
                <a:latin typeface="Arial Narrow" pitchFamily="34" charset="0"/>
              </a:rPr>
              <a:t>informatičkom</a:t>
            </a:r>
            <a:r>
              <a:rPr lang="en-GB" dirty="0">
                <a:latin typeface="Arial Narrow" pitchFamily="34" charset="0"/>
              </a:rPr>
              <a:t> </a:t>
            </a:r>
            <a:r>
              <a:rPr lang="en-GB" dirty="0" err="1" smtClean="0">
                <a:latin typeface="Arial Narrow" pitchFamily="34" charset="0"/>
              </a:rPr>
              <a:t>društvu</a:t>
            </a:r>
            <a:r>
              <a:rPr lang="bs-Latn-BA" dirty="0" smtClean="0">
                <a:latin typeface="Arial Narrow" pitchFamily="34" charset="0"/>
              </a:rPr>
              <a:t>, 2016., a posebno regulativom Evropskog parlamenta i Vijeća br. 808/2004 o statistici Zajednice o informatičkom društvu.</a:t>
            </a:r>
            <a:endParaRPr lang="bs-Latn-BA" dirty="0">
              <a:latin typeface="Arial Narrow" pitchFamily="34" charset="0"/>
            </a:endParaRPr>
          </a:p>
          <a:p>
            <a:pPr algn="just"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bs-Latn-BA" sz="3200" dirty="0"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5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742159"/>
            <a:ext cx="12191999" cy="34475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95343" y="4265597"/>
            <a:ext cx="66796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Istraživanje je pokazalo da </a:t>
            </a:r>
            <a:r>
              <a:rPr lang="hr-HR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98,3% </a:t>
            </a: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poslovnih subjekata koristi računare u obavljanju svakodnevnih poslova, te da </a:t>
            </a:r>
            <a:r>
              <a:rPr lang="hr-HR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97,6</a:t>
            </a: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% poslovnih subjekata ima pristup internetu.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Web stranicu posjeduje </a:t>
            </a:r>
            <a:r>
              <a:rPr lang="hr-HR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63,4% </a:t>
            </a:r>
            <a:r>
              <a:rPr lang="hr-HR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preduzeća</a:t>
            </a:r>
            <a:r>
              <a:rPr lang="hr-HR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endParaRPr lang="bs-Latn-BA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5664" y="1603877"/>
            <a:ext cx="6217785" cy="2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59169" y="1217822"/>
            <a:ext cx="5658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b="1" dirty="0" smtClean="0">
                <a:latin typeface="Arial Narrow" pitchFamily="34" charset="0"/>
              </a:rPr>
              <a:t>Upotreba IKT u preduzećima</a:t>
            </a:r>
            <a:endParaRPr lang="bs-Latn-BA" b="1" dirty="0">
              <a:latin typeface="Arial Narrow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23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59106" y="1651338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bs-Latn-B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 flipV="1">
            <a:off x="2365173" y="2321858"/>
            <a:ext cx="1321548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s-Latn-BA"/>
          </a:p>
        </p:txBody>
      </p:sp>
      <p:sp>
        <p:nvSpPr>
          <p:cNvPr id="8" name="Rectangle 7"/>
          <p:cNvSpPr/>
          <p:nvPr/>
        </p:nvSpPr>
        <p:spPr>
          <a:xfrm>
            <a:off x="2259106" y="165133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hr-HR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bs-Latn-BA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4641" y="250012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Federaciji BiH </a:t>
            </a:r>
            <a:r>
              <a:rPr lang="hr-HR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97,4%</a:t>
            </a: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poslovnih subjekata koristi fiksni širokopojasni pristup, dok mobilni pristup internetu koristi </a:t>
            </a:r>
            <a:r>
              <a:rPr lang="hr-HR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65,1%</a:t>
            </a: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poslovnih subjekata.</a:t>
            </a:r>
            <a:endParaRPr lang="bs-Latn-BA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21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69754" y="2420405"/>
            <a:ext cx="80342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b="1" dirty="0" smtClean="0">
                <a:latin typeface="Arial Narrow" pitchFamily="34" charset="0"/>
              </a:rPr>
              <a:t>- 67,4</a:t>
            </a:r>
            <a:r>
              <a:rPr lang="bs-Latn-BA" b="1" dirty="0">
                <a:latin typeface="Arial Narrow" pitchFamily="34" charset="0"/>
              </a:rPr>
              <a:t>% </a:t>
            </a:r>
            <a:r>
              <a:rPr lang="bs-Latn-BA" dirty="0">
                <a:latin typeface="Arial Narrow" pitchFamily="34" charset="0"/>
              </a:rPr>
              <a:t>domaćinstava koristi računar </a:t>
            </a:r>
            <a:endParaRPr lang="bs-Latn-BA" dirty="0" smtClean="0"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endParaRPr lang="bs-Latn-BA" dirty="0">
              <a:latin typeface="Arial Narrow" pitchFamily="34" charset="0"/>
            </a:endParaRPr>
          </a:p>
          <a:p>
            <a:r>
              <a:rPr lang="bs-Latn-BA" dirty="0" smtClean="0">
                <a:latin typeface="Arial Narrow" pitchFamily="34" charset="0"/>
              </a:rPr>
              <a:t>- </a:t>
            </a:r>
            <a:r>
              <a:rPr lang="bs-Latn-BA" b="1" dirty="0">
                <a:latin typeface="Arial Narrow" pitchFamily="34" charset="0"/>
              </a:rPr>
              <a:t>67,8% </a:t>
            </a:r>
            <a:r>
              <a:rPr lang="bs-Latn-BA" dirty="0">
                <a:latin typeface="Arial Narrow" pitchFamily="34" charset="0"/>
              </a:rPr>
              <a:t>domaćinstava posjeduje internet </a:t>
            </a:r>
            <a:r>
              <a:rPr lang="bs-Latn-BA" dirty="0" smtClean="0">
                <a:latin typeface="Arial Narrow" pitchFamily="34" charset="0"/>
              </a:rPr>
              <a:t>priključak </a:t>
            </a:r>
            <a:r>
              <a:rPr lang="bs-Latn-BA" i="1" dirty="0" smtClean="0">
                <a:latin typeface="Arial Narrow" pitchFamily="34" charset="0"/>
              </a:rPr>
              <a:t>(uključeni su i pametni telefoni)</a:t>
            </a:r>
            <a:endParaRPr lang="bs-Latn-BA" i="1" dirty="0"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41864" y="1378904"/>
            <a:ext cx="5699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b="1" dirty="0" smtClean="0">
                <a:latin typeface="Arial Narrow" pitchFamily="34" charset="0"/>
              </a:rPr>
              <a:t>Upotreba IKT u domaćinstvima i pojedinačno</a:t>
            </a:r>
            <a:endParaRPr lang="bs-Latn-BA" b="1" dirty="0">
              <a:latin typeface="Arial Narrow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53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41864" y="2506231"/>
            <a:ext cx="8034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s-Latn-BA" i="1" dirty="0"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5605" y="1386326"/>
            <a:ext cx="6557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b="1" dirty="0" smtClean="0">
                <a:latin typeface="Arial Narrow" pitchFamily="34" charset="0"/>
              </a:rPr>
              <a:t>Korištenje računara i interneta prema spolu u posljednja tri mjeseca </a:t>
            </a:r>
            <a:endParaRPr lang="bs-Latn-BA" b="1" dirty="0">
              <a:latin typeface="Arial Narrow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3526971" y="1836082"/>
          <a:ext cx="4855029" cy="3254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185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41864" y="1378904"/>
            <a:ext cx="693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b="1" dirty="0">
                <a:latin typeface="Arial Narrow" pitchFamily="34" charset="0"/>
              </a:rPr>
              <a:t>Korištenje računara i interneta prema </a:t>
            </a:r>
            <a:r>
              <a:rPr lang="bs-Latn-BA" b="1" dirty="0" smtClean="0">
                <a:latin typeface="Arial Narrow" pitchFamily="34" charset="0"/>
              </a:rPr>
              <a:t>području u </a:t>
            </a:r>
            <a:r>
              <a:rPr lang="bs-Latn-BA" b="1" dirty="0">
                <a:latin typeface="Arial Narrow" pitchFamily="34" charset="0"/>
              </a:rPr>
              <a:t>posljednja tri mjeseca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3548743" y="1821238"/>
          <a:ext cx="4833257" cy="297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699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59224" y="140124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endParaRPr lang="hr-HR" dirty="0" smtClean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hr-HR" dirty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hr-HR" b="1" dirty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pl-PL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DEMOGRAFSKA KRETANJA U FEDERACIJI BIH</a:t>
            </a:r>
            <a:endParaRPr lang="bs-Latn-BA" sz="3200" b="1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59224" y="226735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hr-HR" b="1" dirty="0" smtClean="0"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1.</a:t>
            </a:r>
          </a:p>
          <a:p>
            <a:pPr algn="just">
              <a:spcAft>
                <a:spcPts val="0"/>
              </a:spcAft>
            </a:pPr>
            <a:endParaRPr lang="hr-HR" b="1" dirty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hr-HR" b="1" dirty="0">
              <a:latin typeface="Cambria" panose="020405030504060302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hr-HR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    UPOTREBA INFORMACIONO - KOMUNIKACIJSKIH            TEHNOLOGIJA</a:t>
            </a:r>
            <a:r>
              <a:rPr lang="hr-HR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hr-HR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 FEDERACIJI  BiH</a:t>
            </a:r>
            <a:endParaRPr lang="bs-Latn-BA" sz="3200" b="1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8147" y="93075"/>
            <a:ext cx="8879911" cy="187947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BCC2-809E-4668-9FD9-F7DB8377E398}" type="datetime1">
              <a:rPr lang="bs-Latn-BA" smtClean="0">
                <a:solidFill>
                  <a:srgbClr val="FF0000"/>
                </a:solidFill>
              </a:rPr>
              <a:t>3.11.2017</a:t>
            </a:fld>
            <a:endParaRPr lang="bs-Latn-BA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2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8733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0378" y="1195232"/>
            <a:ext cx="4339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>
                <a:latin typeface="Arial Narrow" panose="020B0606020202030204" pitchFamily="34" charset="0"/>
              </a:rPr>
              <a:t>Učestalost korištenja interneta</a:t>
            </a:r>
            <a:endParaRPr lang="bs-Latn-BA" dirty="0"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733" y="1563569"/>
            <a:ext cx="6351858" cy="320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6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9" y="1909319"/>
            <a:ext cx="6837264" cy="277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05015" y="1563570"/>
            <a:ext cx="5762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 Narrow" pitchFamily="34" charset="0"/>
              </a:rPr>
              <a:t>Korištenje interneta prema godinama starosti ispitanika: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5015" y="17493"/>
            <a:ext cx="6087327" cy="128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1559" y="207034"/>
            <a:ext cx="6960464" cy="14732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77890" y="2356016"/>
            <a:ext cx="4129177" cy="853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Doc. dr. Emir Kremić, dipl. el. 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  <a:r>
              <a:rPr lang="bs-Latn-BA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Direktor</a:t>
            </a:r>
            <a:endParaRPr lang="bs-Latn-BA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8446" y="3232991"/>
            <a:ext cx="4433977" cy="804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Hajrudin </a:t>
            </a:r>
            <a:r>
              <a:rPr lang="bs-Latn-BA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Alić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direktora za sektor publicistike</a:t>
            </a:r>
            <a:endParaRPr lang="bs-Latn-B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5887" y="4033521"/>
            <a:ext cx="4963065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Sanja </a:t>
            </a:r>
            <a:r>
              <a:rPr lang="bs-Latn-BA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Ambrožić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direktora za sektor poslovnih statistika</a:t>
            </a:r>
            <a:endParaRPr lang="bs-Latn-BA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1956" y="4663780"/>
            <a:ext cx="7366959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s-Latn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Hidaeta </a:t>
            </a: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Čolović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bs-Latn-B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Pomoćnik direktora za sektor za statistiku stanovništva </a:t>
            </a:r>
            <a:r>
              <a:rPr lang="bs-Latn-BA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društvene </a:t>
            </a:r>
            <a:r>
              <a:rPr lang="bs-Latn-B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statistike</a:t>
            </a:r>
            <a:endParaRPr lang="bs-Latn-BA" b="1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0E9F-CBF3-4B44-96F4-9673C492F244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22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698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30101" y="2256303"/>
            <a:ext cx="64864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r-HR" b="1" dirty="0">
              <a:latin typeface="Arial Narrow" pitchFamily="34" charset="0"/>
            </a:endParaRPr>
          </a:p>
          <a:p>
            <a:pPr marL="342900" indent="-342900" algn="just">
              <a:buAutoNum type="arabicPeriod"/>
            </a:pPr>
            <a:r>
              <a:rPr lang="hr-HR" b="1" dirty="0" smtClean="0">
                <a:latin typeface="Arial Narrow" pitchFamily="34" charset="0"/>
              </a:rPr>
              <a:t>Kretanje </a:t>
            </a:r>
            <a:r>
              <a:rPr lang="hr-HR" b="1" dirty="0">
                <a:latin typeface="Arial Narrow" pitchFamily="34" charset="0"/>
              </a:rPr>
              <a:t>stanovništva neke teritorije obuhvata</a:t>
            </a:r>
            <a:r>
              <a:rPr lang="hr-HR" b="1" dirty="0" smtClean="0">
                <a:latin typeface="Arial Narrow" pitchFamily="34" charset="0"/>
              </a:rPr>
              <a:t>:</a:t>
            </a:r>
          </a:p>
          <a:p>
            <a:pPr algn="just"/>
            <a:endParaRPr lang="hr-HR" b="1" dirty="0">
              <a:latin typeface="Arial Narrow" pitchFamily="34" charset="0"/>
            </a:endParaRPr>
          </a:p>
          <a:p>
            <a:pPr algn="just"/>
            <a:r>
              <a:rPr lang="hr-HR" b="1" dirty="0" smtClean="0">
                <a:latin typeface="Arial Narrow" pitchFamily="34" charset="0"/>
              </a:rPr>
              <a:t>     1.1</a:t>
            </a:r>
            <a:r>
              <a:rPr lang="hr-HR" b="1" dirty="0">
                <a:latin typeface="Arial Narrow" pitchFamily="34" charset="0"/>
              </a:rPr>
              <a:t>.	prirodno kretanje (živorođeni, umrli, priraštaj stanovništva) i </a:t>
            </a:r>
            <a:endParaRPr lang="hr-HR" b="1" dirty="0" smtClean="0">
              <a:latin typeface="Arial Narrow" pitchFamily="34" charset="0"/>
            </a:endParaRPr>
          </a:p>
          <a:p>
            <a:pPr algn="just"/>
            <a:endParaRPr lang="hr-HR" b="1" dirty="0">
              <a:latin typeface="Arial Narrow" pitchFamily="34" charset="0"/>
            </a:endParaRPr>
          </a:p>
          <a:p>
            <a:pPr algn="just"/>
            <a:r>
              <a:rPr lang="hr-HR" b="1" dirty="0" smtClean="0">
                <a:latin typeface="Arial Narrow" pitchFamily="34" charset="0"/>
              </a:rPr>
              <a:t>     1.2</a:t>
            </a:r>
            <a:r>
              <a:rPr lang="hr-HR" b="1" dirty="0">
                <a:latin typeface="Arial Narrow" pitchFamily="34" charset="0"/>
              </a:rPr>
              <a:t>.	mehaničku tj. prostornu pokretljivost (migracije </a:t>
            </a:r>
            <a:r>
              <a:rPr lang="hr-HR" b="1" dirty="0" smtClean="0">
                <a:latin typeface="Arial Narrow" pitchFamily="34" charset="0"/>
              </a:rPr>
              <a:t/>
            </a:r>
            <a:br>
              <a:rPr lang="hr-HR" b="1" dirty="0" smtClean="0">
                <a:latin typeface="Arial Narrow" pitchFamily="34" charset="0"/>
              </a:rPr>
            </a:br>
            <a:r>
              <a:rPr lang="hr-HR" b="1" dirty="0" smtClean="0">
                <a:latin typeface="Arial Narrow" pitchFamily="34" charset="0"/>
              </a:rPr>
              <a:t>                 stanovništva</a:t>
            </a:r>
            <a:r>
              <a:rPr lang="hr-HR" b="1" dirty="0">
                <a:latin typeface="Arial Narrow" pitchFamily="34" charset="0"/>
              </a:rPr>
              <a:t>).</a:t>
            </a:r>
          </a:p>
          <a:p>
            <a:pPr algn="just">
              <a:spcAft>
                <a:spcPts val="0"/>
              </a:spcAft>
            </a:pPr>
            <a:r>
              <a:rPr lang="hr-HR" dirty="0"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bs-Latn-BA" sz="3200" dirty="0"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146" y="376831"/>
            <a:ext cx="8879911" cy="187947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A543-268E-403B-B699-010486589A9D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3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796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742159"/>
            <a:ext cx="12191999" cy="34475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38279" y="2448794"/>
            <a:ext cx="66796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1.1.	Prirodni priraštaj stanovništva predstavlja razliku između broja živorođenih i umrlih u godini posmatranja. Izražava se u apsolutnim vrijednostima</a:t>
            </a:r>
            <a:r>
              <a:rPr lang="hr-HR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hr-HR" dirty="0"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hr-HR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Stopa prirodnog priraštaja predstavlja razliku između broja živorođenih i umrlih u odnosu na 1.000 stanovnika u godini posmatranja. Izražava se u relativnim vrijednostima, tj. u promilima.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676" y="0"/>
            <a:ext cx="8879911" cy="187947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507A-A1B7-48D4-BD84-9558F54CF3F5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4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405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57" y="3429000"/>
            <a:ext cx="12191999" cy="3447535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 flipV="1">
            <a:off x="2365173" y="2321858"/>
            <a:ext cx="1321548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s-Latn-BA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5517" y="1414129"/>
            <a:ext cx="7527850" cy="33598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6283" y="0"/>
            <a:ext cx="7184751" cy="152068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D968-1F98-4EAC-B617-4852C781CCA3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5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76242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6282" y="1336056"/>
            <a:ext cx="7137205" cy="36506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283" y="0"/>
            <a:ext cx="7012223" cy="1484168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984B-D5D7-42DF-A1E9-26229CB34D76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6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6625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29372"/>
            <a:ext cx="12191999" cy="2528628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1800" b="1" dirty="0" smtClean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4569" y="2738506"/>
            <a:ext cx="73364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dirty="0">
                <a:latin typeface="Arial Narrow" pitchFamily="34" charset="0"/>
              </a:rPr>
              <a:t>Godišnjim istraživanjem o preseljavanju stanovništva Federacije BiH obezbjeđuju se podaci o kretanju stanovništva unutar Federacije Bosne i Hercegovine, </a:t>
            </a:r>
            <a:r>
              <a:rPr lang="hr-HR" dirty="0" smtClean="0">
                <a:latin typeface="Arial Narrow" pitchFamily="34" charset="0"/>
              </a:rPr>
              <a:t>kretanju </a:t>
            </a:r>
            <a:r>
              <a:rPr lang="hr-HR" dirty="0">
                <a:latin typeface="Arial Narrow" pitchFamily="34" charset="0"/>
              </a:rPr>
              <a:t>stanovništva prema RS, Brčko Distriktu BiH i prema inozemstvu, samo za one građane koji su svoje novo prebivalište/boravište prijavili kod nadležnog </a:t>
            </a:r>
            <a:r>
              <a:rPr lang="hr-HR" dirty="0" smtClean="0">
                <a:latin typeface="Arial Narrow" pitchFamily="34" charset="0"/>
              </a:rPr>
              <a:t>organa.</a:t>
            </a:r>
          </a:p>
          <a:p>
            <a:pPr algn="just"/>
            <a:r>
              <a:rPr lang="hr-HR" dirty="0" smtClean="0">
                <a:latin typeface="Arial Narrow" pitchFamily="34" charset="0"/>
              </a:rPr>
              <a:t>Istraživanje se provodi na osnovu evidencija o prebivalištu/boravištu građana IDDEEA - </a:t>
            </a:r>
            <a:r>
              <a:rPr lang="bs-Latn-BA" dirty="0">
                <a:latin typeface="Arial Narrow" pitchFamily="34" charset="0"/>
              </a:rPr>
              <a:t>Agencije za identifikacione dokumente, evidenciju i razmjenu podataka Bosne i Hercegovine </a:t>
            </a:r>
          </a:p>
        </p:txBody>
      </p:sp>
      <p:sp>
        <p:nvSpPr>
          <p:cNvPr id="4" name="Rectangle 3"/>
          <p:cNvSpPr/>
          <p:nvPr/>
        </p:nvSpPr>
        <p:spPr>
          <a:xfrm>
            <a:off x="2601485" y="1942272"/>
            <a:ext cx="6314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s-Latn-BA" dirty="0" smtClean="0">
                <a:latin typeface="Arial Narrow" pitchFamily="34" charset="0"/>
              </a:rPr>
              <a:t>1.2. Mehanička </a:t>
            </a:r>
            <a:r>
              <a:rPr lang="bs-Latn-BA" dirty="0">
                <a:latin typeface="Arial Narrow" pitchFamily="34" charset="0"/>
              </a:rPr>
              <a:t>tj. prostorna pokretljivost stanovništva </a:t>
            </a:r>
            <a:endParaRPr lang="bs-Latn-BA" dirty="0" smtClean="0">
              <a:latin typeface="Arial Narrow" pitchFamily="34" charset="0"/>
            </a:endParaRPr>
          </a:p>
          <a:p>
            <a:pPr algn="ctr"/>
            <a:r>
              <a:rPr lang="bs-Latn-BA" dirty="0" smtClean="0">
                <a:latin typeface="Arial Narrow" pitchFamily="34" charset="0"/>
              </a:rPr>
              <a:t>(</a:t>
            </a:r>
            <a:r>
              <a:rPr lang="bs-Latn-BA" dirty="0">
                <a:latin typeface="Arial Narrow" pitchFamily="34" charset="0"/>
              </a:rPr>
              <a:t>migracije stanovništva)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283" y="0"/>
            <a:ext cx="7184751" cy="152068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AA353-0D84-4D5C-861B-B3D76A4EEFCC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7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40492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10465"/>
            <a:ext cx="12191999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3833" y="1598916"/>
            <a:ext cx="59292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>
                <a:latin typeface="Arial Narrow" pitchFamily="34" charset="0"/>
              </a:rPr>
              <a:t>Prema </a:t>
            </a:r>
            <a:r>
              <a:rPr lang="pl-PL" dirty="0" smtClean="0">
                <a:latin typeface="Arial Narrow" pitchFamily="34" charset="0"/>
              </a:rPr>
              <a:t>Zakonu </a:t>
            </a:r>
            <a:r>
              <a:rPr lang="pl-PL" dirty="0">
                <a:latin typeface="Arial Narrow" pitchFamily="34" charset="0"/>
              </a:rPr>
              <a:t>o izmjenama i dopunama Zakona o prebivalištu i boravištu državljana Bosne i </a:t>
            </a:r>
            <a:r>
              <a:rPr lang="pl-PL" u="sng" dirty="0">
                <a:latin typeface="Arial Narrow" pitchFamily="34" charset="0"/>
              </a:rPr>
              <a:t>Hercegovine (Službeni glasnik BiH“ broj 58/15) </a:t>
            </a:r>
            <a:r>
              <a:rPr lang="pl-PL" dirty="0" smtClean="0">
                <a:latin typeface="Arial Narrow" pitchFamily="34" charset="0"/>
              </a:rPr>
              <a:t>određeno je da </a:t>
            </a:r>
            <a:r>
              <a:rPr lang="pl-PL" b="1" i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„Državljanin koji se stalno nastani u inozemstvu, ili koji u inozemstvu boravi duže od tri mjeseca, kod nadležnog diplomatsko-konzularnog predstavništva BiH odjavljuje svoje prebivalište u BiH i prijavljuje mjesto boravka u 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inozemstvu</a:t>
            </a:r>
            <a:r>
              <a:rPr lang="pl-PL" dirty="0" smtClean="0">
                <a:latin typeface="Arial Narrow" pitchFamily="34" charset="0"/>
              </a:rPr>
              <a:t>.”</a:t>
            </a:r>
            <a:endParaRPr lang="pl-PL" dirty="0"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3832" y="3604809"/>
            <a:ext cx="6096000" cy="923330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just"/>
            <a:r>
              <a:rPr lang="bs-Latn-BA" dirty="0">
                <a:solidFill>
                  <a:srgbClr val="FF0000"/>
                </a:solidFill>
              </a:rPr>
              <a:t>Što se tiče broja stanovnika odseljenih u inozemstvo, treba imati u vidu da </a:t>
            </a:r>
            <a:r>
              <a:rPr lang="bs-Latn-BA" dirty="0" smtClean="0">
                <a:solidFill>
                  <a:srgbClr val="FF0000"/>
                </a:solidFill>
              </a:rPr>
              <a:t>se ne odjavljuju svi </a:t>
            </a:r>
            <a:r>
              <a:rPr lang="bs-Latn-BA" dirty="0">
                <a:solidFill>
                  <a:srgbClr val="FF0000"/>
                </a:solidFill>
              </a:rPr>
              <a:t>građani Bosne i Hercegovine koji odsele u </a:t>
            </a:r>
            <a:r>
              <a:rPr lang="bs-Latn-BA" dirty="0" smtClean="0">
                <a:solidFill>
                  <a:srgbClr val="FF0000"/>
                </a:solidFill>
              </a:rPr>
              <a:t>inozemstvo.</a:t>
            </a:r>
            <a:endParaRPr lang="bs-Latn-BA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283" y="0"/>
            <a:ext cx="7184751" cy="152068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47902-4688-46ED-849B-8D36C6077141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8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91695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8" y="3336037"/>
            <a:ext cx="12075042" cy="344753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79209" y="1217822"/>
            <a:ext cx="822960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altLang="sr-Latn-RS" sz="2000" b="1" dirty="0" smtClean="0">
              <a:latin typeface="Arial Narrow" panose="020B060602020203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5133" y="1340456"/>
            <a:ext cx="7739109" cy="40030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284" y="0"/>
            <a:ext cx="6960464" cy="147321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404B4-CD7A-4513-B0D8-97535CFF3377}" type="datetime1">
              <a:rPr lang="bs-Latn-BA" smtClean="0"/>
              <a:t>3.11.2017</a:t>
            </a:fld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9148-29AF-4CCD-83E7-528A9CE2FBF4}" type="slidenum">
              <a:rPr lang="bs-Latn-BA" smtClean="0"/>
              <a:t>9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73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1052</Words>
  <Application>Microsoft Office PowerPoint</Application>
  <PresentationFormat>Widescreen</PresentationFormat>
  <Paragraphs>139</Paragraphs>
  <Slides>22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Narrow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Mahir Kološ</dc:creator>
  <cp:lastModifiedBy>Sanjin Imamović</cp:lastModifiedBy>
  <cp:revision>95</cp:revision>
  <cp:lastPrinted>2017-11-03T10:31:47Z</cp:lastPrinted>
  <dcterms:created xsi:type="dcterms:W3CDTF">2017-10-31T07:16:14Z</dcterms:created>
  <dcterms:modified xsi:type="dcterms:W3CDTF">2017-11-03T11:04:19Z</dcterms:modified>
</cp:coreProperties>
</file>