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681788" cy="98123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5807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672544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94049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99740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5433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104021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54644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3110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8842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12497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5864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5E4CF-0445-40E9-B0D7-88A43730BA8D}" type="datetimeFigureOut">
              <a:rPr lang="bs-Latn-BA" smtClean="0"/>
              <a:t>26.10.2016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CB481-D41B-4496-87C6-35F82DBD155E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243073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118027" y="527508"/>
            <a:ext cx="2822025" cy="450795"/>
            <a:chOff x="-329219" y="40649"/>
            <a:chExt cx="11530911" cy="455269"/>
          </a:xfrm>
          <a:scene3d>
            <a:camera prst="orthographicFront"/>
            <a:lightRig rig="flat" dir="t"/>
          </a:scene3d>
        </p:grpSpPr>
        <p:sp>
          <p:nvSpPr>
            <p:cNvPr id="6" name="Rounded Rectangle 5"/>
            <p:cNvSpPr/>
            <p:nvPr/>
          </p:nvSpPr>
          <p:spPr>
            <a:xfrm>
              <a:off x="-329219" y="40649"/>
              <a:ext cx="11530910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7503" y="72409"/>
              <a:ext cx="11184189" cy="37007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1400" b="1" kern="1200" dirty="0" smtClean="0"/>
                <a:t>DIREKTOR</a:t>
              </a:r>
              <a:endParaRPr lang="bs-Latn-BA" sz="1400" b="1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0917947" y="1178674"/>
            <a:ext cx="925584" cy="461339"/>
            <a:chOff x="1065684" y="490349"/>
            <a:chExt cx="9734280" cy="455269"/>
          </a:xfrm>
          <a:scene3d>
            <a:camera prst="orthographicFront"/>
            <a:lightRig rig="flat" dir="t"/>
          </a:scene3d>
        </p:grpSpPr>
        <p:sp>
          <p:nvSpPr>
            <p:cNvPr id="9" name="Rounded Rectangle 8"/>
            <p:cNvSpPr/>
            <p:nvPr/>
          </p:nvSpPr>
          <p:spPr>
            <a:xfrm>
              <a:off x="1151204" y="490349"/>
              <a:ext cx="9648760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065684" y="515427"/>
              <a:ext cx="9622092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800" b="1" kern="1200" dirty="0" smtClean="0"/>
                <a:t>SEKRETAR</a:t>
              </a:r>
              <a:endParaRPr lang="bs-Latn-BA" sz="800" b="1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9968" y="1189521"/>
            <a:ext cx="999838" cy="455269"/>
            <a:chOff x="-20486" y="995662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-20486" y="995662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98307" y="1016975"/>
              <a:ext cx="1201082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700" b="1" kern="1200" dirty="0" smtClean="0"/>
                <a:t>KABINET DIREKTORA</a:t>
              </a:r>
              <a:endParaRPr lang="bs-Latn-BA" sz="700" b="1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45196" y="1189521"/>
            <a:ext cx="1327957" cy="455269"/>
            <a:chOff x="1488333" y="1003641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8" name="Rounded Rectangle 17"/>
            <p:cNvSpPr/>
            <p:nvPr/>
          </p:nvSpPr>
          <p:spPr>
            <a:xfrm>
              <a:off x="1488333" y="1003641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1501667" y="1016975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700" b="1" kern="1200" dirty="0" smtClean="0">
                  <a:solidFill>
                    <a:schemeClr val="tx1"/>
                  </a:solidFill>
                </a:rPr>
                <a:t>SEKTOR POSLOVNIH STATISTIKA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35837" y="1702704"/>
            <a:ext cx="1332214" cy="455269"/>
            <a:chOff x="1488333" y="1505189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21" name="Rounded Rectangle 20"/>
            <p:cNvSpPr/>
            <p:nvPr/>
          </p:nvSpPr>
          <p:spPr>
            <a:xfrm>
              <a:off x="1488333" y="1505189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2" name="Rounded Rectangle 4"/>
            <p:cNvSpPr/>
            <p:nvPr/>
          </p:nvSpPr>
          <p:spPr>
            <a:xfrm>
              <a:off x="1501667" y="1518523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STATISTIKU POLJOPRIVREDE, ŠUMARSTVA, RIBARSTVA I </a:t>
              </a:r>
              <a:r>
                <a:rPr lang="bs-Latn-BA" sz="600" kern="1200" dirty="0" smtClean="0"/>
                <a:t>OKOLIŠA</a:t>
              </a:r>
              <a:endParaRPr lang="bs-Latn-BA" sz="600" kern="1200" dirty="0" smtClean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41191" y="2229221"/>
            <a:ext cx="1326860" cy="455269"/>
            <a:chOff x="1488333" y="2006738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24" name="Rounded Rectangle 23"/>
            <p:cNvSpPr/>
            <p:nvPr/>
          </p:nvSpPr>
          <p:spPr>
            <a:xfrm>
              <a:off x="1488333" y="2006738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5" name="Rounded Rectangle 4"/>
            <p:cNvSpPr/>
            <p:nvPr/>
          </p:nvSpPr>
          <p:spPr>
            <a:xfrm>
              <a:off x="1501667" y="2020072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STATISTIKU INDUSTRIJE, GRAĐEVINARSTVA I </a:t>
              </a:r>
              <a:r>
                <a:rPr lang="bs-Latn-BA" sz="600" kern="1200" dirty="0" smtClean="0"/>
                <a:t>ENERGIJE</a:t>
              </a:r>
              <a:endParaRPr lang="bs-Latn-BA" sz="600" kern="1200" dirty="0" smtClean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335836" y="2741658"/>
            <a:ext cx="1319647" cy="389328"/>
            <a:chOff x="1488333" y="2508286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27" name="Rounded Rectangle 26"/>
            <p:cNvSpPr/>
            <p:nvPr/>
          </p:nvSpPr>
          <p:spPr>
            <a:xfrm>
              <a:off x="1488333" y="2508286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8" name="Rounded Rectangle 4"/>
            <p:cNvSpPr/>
            <p:nvPr/>
          </p:nvSpPr>
          <p:spPr>
            <a:xfrm>
              <a:off x="1501667" y="2521620"/>
              <a:ext cx="1394250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STATISTIKU USLUGA I VANJSKE TRGOVINE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335835" y="3197528"/>
            <a:ext cx="1324789" cy="319264"/>
            <a:chOff x="1488333" y="3009835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30" name="Rounded Rectangle 29"/>
            <p:cNvSpPr/>
            <p:nvPr/>
          </p:nvSpPr>
          <p:spPr>
            <a:xfrm>
              <a:off x="1488333" y="3009835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1" name="Rounded Rectangle 4"/>
            <p:cNvSpPr/>
            <p:nvPr/>
          </p:nvSpPr>
          <p:spPr>
            <a:xfrm>
              <a:off x="1501667" y="3023169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STRUKTURNE POSLOVNE STATISTIKE</a:t>
              </a:r>
              <a:endParaRPr lang="bs-Latn-BA" sz="600" kern="12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335835" y="3568518"/>
            <a:ext cx="1332224" cy="455269"/>
            <a:chOff x="1456621" y="3511382"/>
            <a:chExt cx="1431709" cy="455269"/>
          </a:xfrm>
          <a:scene3d>
            <a:camera prst="orthographicFront"/>
            <a:lightRig rig="flat" dir="t"/>
          </a:scene3d>
        </p:grpSpPr>
        <p:sp>
          <p:nvSpPr>
            <p:cNvPr id="36" name="Rounded Rectangle 35"/>
            <p:cNvSpPr/>
            <p:nvPr/>
          </p:nvSpPr>
          <p:spPr>
            <a:xfrm>
              <a:off x="1456621" y="3511382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7" name="Rounded Rectangle 4"/>
            <p:cNvSpPr/>
            <p:nvPr/>
          </p:nvSpPr>
          <p:spPr>
            <a:xfrm>
              <a:off x="1501666" y="3524717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ADMINISTRATIVNI I STATISTIČKI POSLOVNI REGISTAR I EKONOMSKE KLASIFIKACIJE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335835" y="4087312"/>
            <a:ext cx="1319648" cy="443867"/>
            <a:chOff x="1488333" y="4012932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39" name="Rounded Rectangle 38"/>
            <p:cNvSpPr/>
            <p:nvPr/>
          </p:nvSpPr>
          <p:spPr>
            <a:xfrm>
              <a:off x="1488333" y="4012932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0" name="Rounded Rectangle 4"/>
            <p:cNvSpPr/>
            <p:nvPr/>
          </p:nvSpPr>
          <p:spPr>
            <a:xfrm>
              <a:off x="1501667" y="4026266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GIS I REGISTAR PROSTORNIH JEDINICA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2735265" y="1191167"/>
            <a:ext cx="1349645" cy="458110"/>
            <a:chOff x="2836020" y="996109"/>
            <a:chExt cx="1413332" cy="458696"/>
          </a:xfrm>
          <a:scene3d>
            <a:camera prst="orthographicFront"/>
            <a:lightRig rig="flat" dir="t"/>
          </a:scene3d>
        </p:grpSpPr>
        <p:sp>
          <p:nvSpPr>
            <p:cNvPr id="73" name="Rounded Rectangle 72"/>
            <p:cNvSpPr/>
            <p:nvPr/>
          </p:nvSpPr>
          <p:spPr>
            <a:xfrm>
              <a:off x="2836020" y="996109"/>
              <a:ext cx="1413332" cy="458696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4" name="Rounded Rectangle 4"/>
            <p:cNvSpPr/>
            <p:nvPr/>
          </p:nvSpPr>
          <p:spPr>
            <a:xfrm>
              <a:off x="2858169" y="1023641"/>
              <a:ext cx="1355735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700" b="1" kern="1200" dirty="0" smtClean="0"/>
                <a:t>SEKTOR ZA STATISTIKU STANOVNIŠTVA I DRUŠTVENE STATISTIKE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139763" y="1178674"/>
            <a:ext cx="1391964" cy="460761"/>
            <a:chOff x="4433718" y="1003641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76" name="Rounded Rectangle 75"/>
            <p:cNvSpPr/>
            <p:nvPr/>
          </p:nvSpPr>
          <p:spPr>
            <a:xfrm>
              <a:off x="4433718" y="1003641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7" name="Rounded Rectangle 4"/>
            <p:cNvSpPr/>
            <p:nvPr/>
          </p:nvSpPr>
          <p:spPr>
            <a:xfrm>
              <a:off x="4447052" y="1016975"/>
              <a:ext cx="1386664" cy="4419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700" b="1" kern="1200" dirty="0" smtClean="0"/>
                <a:t>SEKTOR EKONOMSKIH STATISTIKA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5588251" y="1187195"/>
            <a:ext cx="1111047" cy="459519"/>
            <a:chOff x="5906410" y="1003641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79" name="Rounded Rectangle 78"/>
            <p:cNvSpPr/>
            <p:nvPr/>
          </p:nvSpPr>
          <p:spPr>
            <a:xfrm>
              <a:off x="5906410" y="1003641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80" name="Rounded Rectangle 4"/>
            <p:cNvSpPr/>
            <p:nvPr/>
          </p:nvSpPr>
          <p:spPr>
            <a:xfrm>
              <a:off x="5919744" y="1016975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700" b="1" kern="1200" dirty="0" smtClean="0"/>
                <a:t>SEKTOR ZA PUBLICISTIKU</a:t>
              </a:r>
              <a:endParaRPr lang="bs-Latn-BA" sz="700" b="1" kern="1200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6746827" y="1187195"/>
            <a:ext cx="1413332" cy="452124"/>
            <a:chOff x="7379102" y="1003641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82" name="Rounded Rectangle 81"/>
            <p:cNvSpPr/>
            <p:nvPr/>
          </p:nvSpPr>
          <p:spPr>
            <a:xfrm>
              <a:off x="7379102" y="1003641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83" name="Rounded Rectangle 4"/>
            <p:cNvSpPr/>
            <p:nvPr/>
          </p:nvSpPr>
          <p:spPr>
            <a:xfrm>
              <a:off x="7392436" y="1016975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b="1" kern="1200" dirty="0" smtClean="0"/>
                <a:t>SEKTOR ZA PRAVNE, KADROVSKE, FINANSIJKO-RAČUNOVODSTVENE I OPĆE POSLOVE</a:t>
              </a:r>
              <a:endParaRPr lang="bs-Latn-BA" sz="600" b="1" kern="1200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8215820" y="1187195"/>
            <a:ext cx="1197203" cy="452818"/>
            <a:chOff x="8851795" y="1003641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85" name="Rounded Rectangle 84"/>
            <p:cNvSpPr/>
            <p:nvPr/>
          </p:nvSpPr>
          <p:spPr>
            <a:xfrm>
              <a:off x="8851795" y="1003641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86" name="Rounded Rectangle 4"/>
            <p:cNvSpPr/>
            <p:nvPr/>
          </p:nvSpPr>
          <p:spPr>
            <a:xfrm>
              <a:off x="8865129" y="1012049"/>
              <a:ext cx="1386664" cy="43352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b="1" kern="1200" dirty="0" smtClean="0"/>
                <a:t>SEKTOR ZA INFORMACIONO-KOMUNIKACIONE TEHNOLOGIJE I STATISTIČKE METODE</a:t>
              </a: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9460552" y="1178674"/>
            <a:ext cx="1409866" cy="461339"/>
            <a:chOff x="10324487" y="1003641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88" name="Rounded Rectangle 87"/>
            <p:cNvSpPr/>
            <p:nvPr/>
          </p:nvSpPr>
          <p:spPr>
            <a:xfrm>
              <a:off x="10324487" y="1003641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89" name="Rounded Rectangle 4"/>
            <p:cNvSpPr/>
            <p:nvPr/>
          </p:nvSpPr>
          <p:spPr>
            <a:xfrm>
              <a:off x="10337821" y="1016975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700" b="1" kern="1200" dirty="0" smtClean="0"/>
                <a:t>KANTONALNE SLUŽBE ZA STATISTIKU</a:t>
              </a:r>
              <a:endParaRPr lang="bs-Latn-BA" sz="700" b="1" kern="1200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9470420" y="1684030"/>
            <a:ext cx="1413332" cy="455269"/>
            <a:chOff x="10324487" y="1505189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91" name="Rounded Rectangle 90"/>
            <p:cNvSpPr/>
            <p:nvPr/>
          </p:nvSpPr>
          <p:spPr>
            <a:xfrm>
              <a:off x="10324487" y="1505189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2" name="Rounded Rectangle 4"/>
            <p:cNvSpPr/>
            <p:nvPr/>
          </p:nvSpPr>
          <p:spPr>
            <a:xfrm>
              <a:off x="10337821" y="1518523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UNSKO-SANSKOG KANTONA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9470420" y="2201355"/>
            <a:ext cx="1413332" cy="455269"/>
            <a:chOff x="10324487" y="2006738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94" name="Rounded Rectangle 93"/>
            <p:cNvSpPr/>
            <p:nvPr/>
          </p:nvSpPr>
          <p:spPr>
            <a:xfrm>
              <a:off x="10324487" y="2006738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5" name="Rounded Rectangle 4"/>
            <p:cNvSpPr/>
            <p:nvPr/>
          </p:nvSpPr>
          <p:spPr>
            <a:xfrm>
              <a:off x="10337821" y="2020072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 KANTONA POSAVSKOG</a:t>
              </a:r>
              <a:endParaRPr lang="bs-Latn-BA" sz="600" kern="1200" dirty="0" smtClean="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9458675" y="2718680"/>
            <a:ext cx="1413332" cy="455269"/>
            <a:chOff x="10324487" y="2508286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97" name="Rounded Rectangle 96"/>
            <p:cNvSpPr/>
            <p:nvPr/>
          </p:nvSpPr>
          <p:spPr>
            <a:xfrm>
              <a:off x="10324487" y="2508286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8" name="Rounded Rectangle 4"/>
            <p:cNvSpPr/>
            <p:nvPr/>
          </p:nvSpPr>
          <p:spPr>
            <a:xfrm>
              <a:off x="10337821" y="2521620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TUZLANSKOG KANTONA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9470420" y="3222671"/>
            <a:ext cx="1413332" cy="455269"/>
            <a:chOff x="10324487" y="3009835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00" name="Rounded Rectangle 99"/>
            <p:cNvSpPr/>
            <p:nvPr/>
          </p:nvSpPr>
          <p:spPr>
            <a:xfrm>
              <a:off x="10324487" y="3009835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1" name="Rounded Rectangle 4"/>
            <p:cNvSpPr/>
            <p:nvPr/>
          </p:nvSpPr>
          <p:spPr>
            <a:xfrm>
              <a:off x="10337821" y="3023169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ZENIČKO-DOBOJSKOG KANTONA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9470420" y="3753330"/>
            <a:ext cx="1413332" cy="455269"/>
            <a:chOff x="10324487" y="3511383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03" name="Rounded Rectangle 102"/>
            <p:cNvSpPr/>
            <p:nvPr/>
          </p:nvSpPr>
          <p:spPr>
            <a:xfrm>
              <a:off x="10324487" y="3511383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4" name="Rounded Rectangle 4"/>
            <p:cNvSpPr/>
            <p:nvPr/>
          </p:nvSpPr>
          <p:spPr>
            <a:xfrm>
              <a:off x="10337821" y="3524717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BOSANSKO-PODRINJSKOG KANTONA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9470420" y="4270655"/>
            <a:ext cx="1413332" cy="455269"/>
            <a:chOff x="10324487" y="4012932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06" name="Rounded Rectangle 105"/>
            <p:cNvSpPr/>
            <p:nvPr/>
          </p:nvSpPr>
          <p:spPr>
            <a:xfrm>
              <a:off x="10324487" y="4012932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7" name="Rounded Rectangle 4"/>
            <p:cNvSpPr/>
            <p:nvPr/>
          </p:nvSpPr>
          <p:spPr>
            <a:xfrm>
              <a:off x="10337821" y="4026266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SREDNJOBOSANSKOG KANTONA</a:t>
              </a: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9470420" y="4773618"/>
            <a:ext cx="1413332" cy="455269"/>
            <a:chOff x="10324487" y="4514480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09" name="Rounded Rectangle 108"/>
            <p:cNvSpPr/>
            <p:nvPr/>
          </p:nvSpPr>
          <p:spPr>
            <a:xfrm>
              <a:off x="10324487" y="4514480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0" name="Rounded Rectangle 4"/>
            <p:cNvSpPr/>
            <p:nvPr/>
          </p:nvSpPr>
          <p:spPr>
            <a:xfrm>
              <a:off x="10337821" y="4527814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HERCEGOVAČKO-NERETVANSKOG KANTONA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9483754" y="5276581"/>
            <a:ext cx="1386664" cy="455269"/>
            <a:chOff x="10324487" y="5016029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12" name="Rounded Rectangle 111"/>
            <p:cNvSpPr/>
            <p:nvPr/>
          </p:nvSpPr>
          <p:spPr>
            <a:xfrm>
              <a:off x="10324487" y="5016029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3" name="Rounded Rectangle 4"/>
            <p:cNvSpPr/>
            <p:nvPr/>
          </p:nvSpPr>
          <p:spPr>
            <a:xfrm>
              <a:off x="10337821" y="5029363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600" kern="1200" dirty="0" smtClean="0"/>
            </a:p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ZAPADNOHERCEGOVAČKOG KANTONA</a:t>
              </a:r>
            </a:p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500" kern="1200" dirty="0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9483754" y="5795315"/>
            <a:ext cx="1399998" cy="455269"/>
            <a:chOff x="10324487" y="5517577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15" name="Rounded Rectangle 114"/>
            <p:cNvSpPr/>
            <p:nvPr/>
          </p:nvSpPr>
          <p:spPr>
            <a:xfrm>
              <a:off x="10324487" y="5517577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6" name="Rounded Rectangle 4"/>
            <p:cNvSpPr/>
            <p:nvPr/>
          </p:nvSpPr>
          <p:spPr>
            <a:xfrm>
              <a:off x="10337821" y="5530911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KANTONA SARAJEVO</a:t>
              </a: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9495744" y="6305325"/>
            <a:ext cx="1386664" cy="455269"/>
            <a:chOff x="10324487" y="6019126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18" name="Rounded Rectangle 117"/>
            <p:cNvSpPr/>
            <p:nvPr/>
          </p:nvSpPr>
          <p:spPr>
            <a:xfrm>
              <a:off x="10324487" y="6019126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9" name="Rounded Rectangle 4"/>
            <p:cNvSpPr/>
            <p:nvPr/>
          </p:nvSpPr>
          <p:spPr>
            <a:xfrm>
              <a:off x="10337821" y="6032460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SLUŽBA ZA STATISTIKU ZA PODRUČJE KANTONA 10</a:t>
              </a: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2746030" y="1716038"/>
            <a:ext cx="1338881" cy="461124"/>
            <a:chOff x="2961025" y="1505189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50" name="Rounded Rectangle 149"/>
            <p:cNvSpPr/>
            <p:nvPr/>
          </p:nvSpPr>
          <p:spPr>
            <a:xfrm>
              <a:off x="2961025" y="1505189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51" name="Rounded Rectangle 4"/>
            <p:cNvSpPr/>
            <p:nvPr/>
          </p:nvSpPr>
          <p:spPr>
            <a:xfrm>
              <a:off x="2974359" y="1518523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STATISTIKU STANOVNIŠTVA I REGISTAR</a:t>
              </a: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2735400" y="2223581"/>
            <a:ext cx="1349511" cy="455269"/>
            <a:chOff x="2961025" y="2006738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48" name="Rounded Rectangle 147"/>
            <p:cNvSpPr/>
            <p:nvPr/>
          </p:nvSpPr>
          <p:spPr>
            <a:xfrm>
              <a:off x="2961025" y="2006738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49" name="Rounded Rectangle 6"/>
            <p:cNvSpPr/>
            <p:nvPr/>
          </p:nvSpPr>
          <p:spPr>
            <a:xfrm>
              <a:off x="2974359" y="2020072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600" kern="1200" dirty="0" smtClean="0"/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STATISTIKU TRŽIŠTA RADA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600" kern="1200" dirty="0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2733568" y="2731417"/>
            <a:ext cx="1351344" cy="399569"/>
            <a:chOff x="2961025" y="2508286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46" name="Rounded Rectangle 145"/>
            <p:cNvSpPr/>
            <p:nvPr/>
          </p:nvSpPr>
          <p:spPr>
            <a:xfrm>
              <a:off x="2961025" y="2508286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47" name="Rounded Rectangle 8"/>
            <p:cNvSpPr/>
            <p:nvPr/>
          </p:nvSpPr>
          <p:spPr>
            <a:xfrm>
              <a:off x="2974359" y="2521620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STATISTIKU ŽIVOTNIH USLOVA</a:t>
              </a:r>
              <a:endParaRPr lang="bs-Latn-BA" sz="600" kern="1200" dirty="0"/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2733174" y="3188162"/>
            <a:ext cx="1351738" cy="455269"/>
            <a:chOff x="2961025" y="3009835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44" name="Rounded Rectangle 143"/>
            <p:cNvSpPr/>
            <p:nvPr/>
          </p:nvSpPr>
          <p:spPr>
            <a:xfrm>
              <a:off x="2961025" y="3009835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bs-Latn-BA" dirty="0"/>
            </a:p>
          </p:txBody>
        </p:sp>
        <p:sp>
          <p:nvSpPr>
            <p:cNvPr id="145" name="Rounded Rectangle 10"/>
            <p:cNvSpPr/>
            <p:nvPr/>
          </p:nvSpPr>
          <p:spPr>
            <a:xfrm>
              <a:off x="2974359" y="3023169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STATISTIKU OBRAZOVANJA, SOCIJALNE ZAŠTITE I ZDRAVSTVENIH NACIONALNIH RAČUNA</a:t>
              </a: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2729518" y="3701511"/>
            <a:ext cx="1355393" cy="455269"/>
            <a:chOff x="2961025" y="3511383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42" name="Rounded Rectangle 141"/>
            <p:cNvSpPr/>
            <p:nvPr/>
          </p:nvSpPr>
          <p:spPr>
            <a:xfrm>
              <a:off x="2961025" y="3511383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43" name="Rounded Rectangle 12"/>
            <p:cNvSpPr/>
            <p:nvPr/>
          </p:nvSpPr>
          <p:spPr>
            <a:xfrm>
              <a:off x="2974359" y="3524717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STATISTIKU PRAVOSUĐA, KULTURE, INOVACIJA, ZDRAVSTVA I GENDER STATISTIKE</a:t>
              </a: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5585910" y="1697364"/>
            <a:ext cx="1113106" cy="455269"/>
            <a:chOff x="5906410" y="1505189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80" name="Rounded Rectangle 179"/>
            <p:cNvSpPr/>
            <p:nvPr/>
          </p:nvSpPr>
          <p:spPr>
            <a:xfrm>
              <a:off x="5906410" y="1505189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81" name="Rounded Rectangle 4"/>
            <p:cNvSpPr/>
            <p:nvPr/>
          </p:nvSpPr>
          <p:spPr>
            <a:xfrm>
              <a:off x="5919744" y="1518523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600" kern="1200" dirty="0" smtClean="0"/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ODNOSE SA JAVNOŠĆU I BIBLIOTEKU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600" dirty="0" smtClean="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5588357" y="2223107"/>
            <a:ext cx="1110659" cy="455269"/>
            <a:chOff x="5906410" y="2006738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78" name="Rounded Rectangle 177"/>
            <p:cNvSpPr/>
            <p:nvPr/>
          </p:nvSpPr>
          <p:spPr>
            <a:xfrm>
              <a:off x="5906410" y="2006738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79" name="Rounded Rectangle 6"/>
            <p:cNvSpPr/>
            <p:nvPr/>
          </p:nvSpPr>
          <p:spPr>
            <a:xfrm>
              <a:off x="5919744" y="2020072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PUBLICISTIKU</a:t>
              </a: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6746826" y="1689370"/>
            <a:ext cx="1413333" cy="455269"/>
            <a:chOff x="7379102" y="1505189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76" name="Rounded Rectangle 175"/>
            <p:cNvSpPr/>
            <p:nvPr/>
          </p:nvSpPr>
          <p:spPr>
            <a:xfrm>
              <a:off x="7379102" y="1505189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77" name="Rounded Rectangle 8"/>
            <p:cNvSpPr/>
            <p:nvPr/>
          </p:nvSpPr>
          <p:spPr>
            <a:xfrm>
              <a:off x="7392436" y="1518523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PRAVNE, KADROVSKE I OPĆE POSLOVE</a:t>
              </a:r>
              <a:endParaRPr lang="bs-Latn-BA" sz="600" kern="1200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6753754" y="2209773"/>
            <a:ext cx="1413332" cy="455269"/>
            <a:chOff x="7379102" y="2006738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74" name="Rounded Rectangle 173"/>
            <p:cNvSpPr/>
            <p:nvPr/>
          </p:nvSpPr>
          <p:spPr>
            <a:xfrm>
              <a:off x="7379102" y="2006738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bs-Latn-BA" dirty="0"/>
            </a:p>
          </p:txBody>
        </p:sp>
        <p:sp>
          <p:nvSpPr>
            <p:cNvPr id="175" name="Rounded Rectangle 10"/>
            <p:cNvSpPr/>
            <p:nvPr/>
          </p:nvSpPr>
          <p:spPr>
            <a:xfrm>
              <a:off x="7392436" y="2020072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FINANSIJSKO-RAČUNOVDSTVENE POSLOVE</a:t>
              </a: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6746826" y="2730176"/>
            <a:ext cx="1420260" cy="455269"/>
            <a:chOff x="7379102" y="2508286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72" name="Rounded Rectangle 171"/>
            <p:cNvSpPr/>
            <p:nvPr/>
          </p:nvSpPr>
          <p:spPr>
            <a:xfrm>
              <a:off x="7379102" y="2508286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73" name="Rounded Rectangle 12"/>
            <p:cNvSpPr/>
            <p:nvPr/>
          </p:nvSpPr>
          <p:spPr>
            <a:xfrm>
              <a:off x="7392436" y="2521620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PISARNICA</a:t>
              </a: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4139093" y="1713183"/>
            <a:ext cx="1389947" cy="455269"/>
            <a:chOff x="4433718" y="1505189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83" name="Rounded Rectangle 182"/>
            <p:cNvSpPr/>
            <p:nvPr/>
          </p:nvSpPr>
          <p:spPr>
            <a:xfrm>
              <a:off x="4433718" y="1505189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84" name="Rounded Rectangle 4"/>
            <p:cNvSpPr/>
            <p:nvPr/>
          </p:nvSpPr>
          <p:spPr>
            <a:xfrm>
              <a:off x="4447052" y="1518523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600" kern="1200" dirty="0" smtClean="0"/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STATISTIKU NACIONALNIH RAČUNA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600" dirty="0" smtClean="0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4137404" y="2223108"/>
            <a:ext cx="1391636" cy="455269"/>
            <a:chOff x="4433718" y="2006738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86" name="Rounded Rectangle 185"/>
            <p:cNvSpPr/>
            <p:nvPr/>
          </p:nvSpPr>
          <p:spPr>
            <a:xfrm>
              <a:off x="4433718" y="2006738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87" name="Rounded Rectangle 4"/>
            <p:cNvSpPr/>
            <p:nvPr/>
          </p:nvSpPr>
          <p:spPr>
            <a:xfrm>
              <a:off x="4447052" y="2020072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STATISTIKU CIJENA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8218480" y="1686162"/>
            <a:ext cx="1194529" cy="463360"/>
            <a:chOff x="8861764" y="1504669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89" name="Rounded Rectangle 188"/>
            <p:cNvSpPr/>
            <p:nvPr/>
          </p:nvSpPr>
          <p:spPr>
            <a:xfrm>
              <a:off x="8861764" y="1504669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bs-Latn-BA" dirty="0"/>
            </a:p>
          </p:txBody>
        </p:sp>
        <p:sp>
          <p:nvSpPr>
            <p:cNvPr id="190" name="Rounded Rectangle 4"/>
            <p:cNvSpPr/>
            <p:nvPr/>
          </p:nvSpPr>
          <p:spPr>
            <a:xfrm>
              <a:off x="8865129" y="1518523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600" kern="1200" dirty="0" smtClean="0"/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INFORMACIONI SISTEM I TEHNIČKU PODRŠKU</a:t>
              </a:r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bs-Latn-BA" sz="600" kern="1200" dirty="0"/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8224596" y="2209772"/>
            <a:ext cx="1188427" cy="455269"/>
            <a:chOff x="8851795" y="2006738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92" name="Rounded Rectangle 191"/>
            <p:cNvSpPr/>
            <p:nvPr/>
          </p:nvSpPr>
          <p:spPr>
            <a:xfrm>
              <a:off x="8851795" y="2006738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93" name="Rounded Rectangle 4"/>
            <p:cNvSpPr/>
            <p:nvPr/>
          </p:nvSpPr>
          <p:spPr>
            <a:xfrm>
              <a:off x="8865129" y="2020072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STATISTIČKE METODE I KOORDINACIJU</a:t>
              </a: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8218977" y="2725291"/>
            <a:ext cx="1194032" cy="455269"/>
            <a:chOff x="8851795" y="2508286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95" name="Rounded Rectangle 194"/>
            <p:cNvSpPr/>
            <p:nvPr/>
          </p:nvSpPr>
          <p:spPr>
            <a:xfrm>
              <a:off x="8851795" y="2508286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96" name="Rounded Rectangle 4"/>
            <p:cNvSpPr/>
            <p:nvPr/>
          </p:nvSpPr>
          <p:spPr>
            <a:xfrm>
              <a:off x="8865129" y="2521620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RAZVOJ APLIKACIJA ZA UNOS PODATAKA</a:t>
              </a: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8218480" y="3240446"/>
            <a:ext cx="1194529" cy="455269"/>
            <a:chOff x="8851795" y="3009835"/>
            <a:chExt cx="1413332" cy="455269"/>
          </a:xfrm>
          <a:scene3d>
            <a:camera prst="orthographicFront"/>
            <a:lightRig rig="flat" dir="t"/>
          </a:scene3d>
        </p:grpSpPr>
        <p:sp>
          <p:nvSpPr>
            <p:cNvPr id="198" name="Rounded Rectangle 197"/>
            <p:cNvSpPr/>
            <p:nvPr/>
          </p:nvSpPr>
          <p:spPr>
            <a:xfrm>
              <a:off x="8851795" y="3009835"/>
              <a:ext cx="1413332" cy="455269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99" name="Rounded Rectangle 4"/>
            <p:cNvSpPr/>
            <p:nvPr/>
          </p:nvSpPr>
          <p:spPr>
            <a:xfrm>
              <a:off x="8865129" y="3023169"/>
              <a:ext cx="1386664" cy="4286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s-Latn-BA" sz="600" kern="1200" dirty="0" smtClean="0"/>
                <a:t>ODSJEK ZA RAZVOJ BAZE PODATAKA, PODRŠKU DISEMINACIJI I UNOS PODATAKA</a:t>
              </a:r>
              <a:endParaRPr lang="bs-Latn-BA" sz="600" kern="1200" dirty="0"/>
            </a:p>
          </p:txBody>
        </p:sp>
      </p:grpSp>
      <p:cxnSp>
        <p:nvCxnSpPr>
          <p:cNvPr id="202" name="Straight Connector 201"/>
          <p:cNvCxnSpPr/>
          <p:nvPr/>
        </p:nvCxnSpPr>
        <p:spPr>
          <a:xfrm flipH="1" flipV="1">
            <a:off x="6848475" y="533400"/>
            <a:ext cx="2876" cy="5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>
            <a:off x="824148" y="1084215"/>
            <a:ext cx="10551257" cy="4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>
            <a:off x="824148" y="1081630"/>
            <a:ext cx="0" cy="106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4" name="Picture 23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97" y="81444"/>
            <a:ext cx="2852420" cy="75057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0" name="Straight Connector 199"/>
          <p:cNvCxnSpPr/>
          <p:nvPr/>
        </p:nvCxnSpPr>
        <p:spPr>
          <a:xfrm>
            <a:off x="2047894" y="1084214"/>
            <a:ext cx="0" cy="106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3415325" y="1080442"/>
            <a:ext cx="0" cy="106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>
            <a:off x="4886526" y="1081629"/>
            <a:ext cx="0" cy="106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6142463" y="1071722"/>
            <a:ext cx="0" cy="106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>
            <a:off x="7447086" y="1080243"/>
            <a:ext cx="0" cy="106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>
            <a:off x="8807319" y="1080243"/>
            <a:ext cx="0" cy="106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>
            <a:off x="11367589" y="1070483"/>
            <a:ext cx="1687" cy="98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5531727" y="971986"/>
            <a:ext cx="0" cy="106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10159959" y="1089715"/>
            <a:ext cx="0" cy="106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109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260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mahirk</dc:creator>
  <cp:lastModifiedBy>mahirk</cp:lastModifiedBy>
  <cp:revision>199</cp:revision>
  <cp:lastPrinted>2016-10-06T07:30:36Z</cp:lastPrinted>
  <dcterms:created xsi:type="dcterms:W3CDTF">2016-06-29T07:10:50Z</dcterms:created>
  <dcterms:modified xsi:type="dcterms:W3CDTF">2016-10-26T10:49:40Z</dcterms:modified>
</cp:coreProperties>
</file>